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sldIdLst>
    <p:sldId id="3658" r:id="rId3"/>
    <p:sldId id="3573" r:id="rId4"/>
    <p:sldId id="3721" r:id="rId5"/>
    <p:sldId id="3720" r:id="rId6"/>
    <p:sldId id="371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/>
    <p:restoredTop sz="96405"/>
  </p:normalViewPr>
  <p:slideViewPr>
    <p:cSldViewPr snapToGrid="0">
      <p:cViewPr varScale="1">
        <p:scale>
          <a:sx n="127" d="100"/>
          <a:sy n="127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82A8CDF-E0F1-4356-BDC8-74C86B2789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899999"/>
            <a:ext cx="11520000" cy="55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800"/>
            </a:lvl1pPr>
            <a:lvl2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2pPr>
            <a:lvl3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3pPr>
            <a:lvl4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4pPr>
            <a:lvl5pPr marL="432000" indent="-216000"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5533BD-50D8-4441-8D56-AAF77F52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65" y="234548"/>
            <a:ext cx="11520000" cy="396000"/>
          </a:xfrm>
        </p:spPr>
        <p:txBody>
          <a:bodyPr anchor="t" anchorCtr="0"/>
          <a:lstStyle>
            <a:lvl1pPr>
              <a:defRPr sz="2200"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4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liederung">
    <p:bg>
      <p:bgPr>
        <a:solidFill>
          <a:srgbClr val="EC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>
            <a:extLst>
              <a:ext uri="{FF2B5EF4-FFF2-40B4-BE49-F238E27FC236}">
                <a16:creationId xmlns:a16="http://schemas.microsoft.com/office/drawing/2014/main" id="{798427D7-7C83-4617-BB79-89FD9276D48C}"/>
              </a:ext>
            </a:extLst>
          </p:cNvPr>
          <p:cNvSpPr txBox="1"/>
          <p:nvPr userDrawn="1"/>
        </p:nvSpPr>
        <p:spPr>
          <a:xfrm>
            <a:off x="252000" y="324000"/>
            <a:ext cx="11687998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DE" sz="2400" b="1" cap="none" baseline="0" dirty="0">
                <a:solidFill>
                  <a:schemeClr val="tx2"/>
                </a:solidFill>
                <a:latin typeface="+mj-lt"/>
              </a:rPr>
              <a:t>Worum geht‘s in diesem Vortrag?</a:t>
            </a:r>
            <a:endParaRPr lang="de-DE" sz="2200" b="1" cap="none" baseline="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AB2695-0266-47F0-ADA8-71BA5E328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" y="1073800"/>
            <a:ext cx="8872545" cy="50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09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F-Fobi | 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0A64C5D-0637-4DB9-92B8-0A3087F03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2526106"/>
            <a:ext cx="5631840" cy="4025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1pPr>
            <a:lvl2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2pPr>
            <a:lvl3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3pPr>
            <a:lvl4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4pPr>
            <a:lvl5pPr marL="432000" indent="-216000"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BC83D8-304C-471C-8C5E-849D56D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9200" cy="396000"/>
          </a:xfrm>
        </p:spPr>
        <p:txBody>
          <a:bodyPr anchor="t" anchorCtr="0"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E430573-7609-4870-B7ED-6410D623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6686F13-4132-4EB0-A19A-A7CD0EE856A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0800" y="2526106"/>
            <a:ext cx="5630640" cy="4025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1pPr>
            <a:lvl2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2pPr>
            <a:lvl3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3pPr>
            <a:lvl4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4pPr>
            <a:lvl5pPr marL="432000" indent="-216000"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421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F-Fobi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>
            <a:extLst>
              <a:ext uri="{FF2B5EF4-FFF2-40B4-BE49-F238E27FC236}">
                <a16:creationId xmlns:a16="http://schemas.microsoft.com/office/drawing/2014/main" id="{D27621D1-863F-4538-ADD5-391DA1CC83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000" y="396000"/>
            <a:ext cx="11689200" cy="615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1pPr>
            <a:lvl2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2pPr>
            <a:lvl3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3pPr>
            <a:lvl4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4pPr>
            <a:lvl5pPr marL="432000" indent="-216000"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3BD194E-A17A-4070-B364-D725BDDC1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</p:spTree>
    <p:extLst>
      <p:ext uri="{BB962C8B-B14F-4D97-AF65-F5344CB8AC3E}">
        <p14:creationId xmlns:p14="http://schemas.microsoft.com/office/powerpoint/2010/main" val="424171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F-Fobi | 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0A64C5D-0637-4DB9-92B8-0A3087F03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000" y="972000"/>
            <a:ext cx="11689200" cy="55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1pPr>
            <a:lvl2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2pPr>
            <a:lvl3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3pPr>
            <a:lvl4pPr marL="432000" indent="-216000">
              <a:spcAft>
                <a:spcPts val="600"/>
              </a:spcAft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4pPr>
            <a:lvl5pPr marL="432000" indent="-216000">
              <a:buClr>
                <a:srgbClr val="737373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73737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BC83D8-304C-471C-8C5E-849D56D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9200" cy="396000"/>
          </a:xfrm>
        </p:spPr>
        <p:txBody>
          <a:bodyPr anchor="t" anchorCtr="0"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E430573-7609-4870-B7ED-6410D6232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</p:spTree>
    <p:extLst>
      <p:ext uri="{BB962C8B-B14F-4D97-AF65-F5344CB8AC3E}">
        <p14:creationId xmlns:p14="http://schemas.microsoft.com/office/powerpoint/2010/main" val="170270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F-Fobi | freie Ge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>
            <a:extLst>
              <a:ext uri="{FF2B5EF4-FFF2-40B4-BE49-F238E27FC236}">
                <a16:creationId xmlns:a16="http://schemas.microsoft.com/office/drawing/2014/main" id="{C36FA7A0-63D1-4BA9-A8BA-95FEDBD890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</p:spTree>
    <p:extLst>
      <p:ext uri="{BB962C8B-B14F-4D97-AF65-F5344CB8AC3E}">
        <p14:creationId xmlns:p14="http://schemas.microsoft.com/office/powerpoint/2010/main" val="28445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53A4035-BE79-42FF-9F7C-74BE0AB533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000" y="972000"/>
            <a:ext cx="11689200" cy="55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800"/>
            </a:lvl1pPr>
            <a:lvl2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2pPr>
            <a:lvl3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3pPr>
            <a:lvl4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4pPr>
            <a:lvl5pPr marL="432000" indent="-216000"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9224FDD5-0638-453F-B90F-6658E5EC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9200" cy="396000"/>
          </a:xfrm>
        </p:spPr>
        <p:txBody>
          <a:bodyPr anchor="t" anchorCtr="0"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BF738C61-2087-4CBF-A1AA-19DB920326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</p:spTree>
    <p:extLst>
      <p:ext uri="{BB962C8B-B14F-4D97-AF65-F5344CB8AC3E}">
        <p14:creationId xmlns:p14="http://schemas.microsoft.com/office/powerpoint/2010/main" val="387932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224FDD5-0638-453F-B90F-6658E5EC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9200" cy="396000"/>
          </a:xfrm>
        </p:spPr>
        <p:txBody>
          <a:bodyPr anchor="t" anchorCtr="0"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15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764704"/>
            <a:ext cx="11176000" cy="4876800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Calibri" pitchFamily="34" charset="0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2200">
                <a:latin typeface="Calibri" pitchFamily="34" charset="0"/>
              </a:defRPr>
            </a:lvl2pPr>
            <a:lvl3pPr>
              <a:lnSpc>
                <a:spcPct val="100000"/>
              </a:lnSpc>
              <a:defRPr sz="2200">
                <a:latin typeface="Calibri" pitchFamily="34" charset="0"/>
              </a:defRPr>
            </a:lvl3pPr>
            <a:lvl4pPr>
              <a:lnSpc>
                <a:spcPct val="100000"/>
              </a:lnSpc>
              <a:defRPr sz="2200">
                <a:latin typeface="Calibri" pitchFamily="34" charset="0"/>
              </a:defRPr>
            </a:lvl4pPr>
            <a:lvl5pPr>
              <a:lnSpc>
                <a:spcPct val="100000"/>
              </a:lnSpc>
              <a:defRPr sz="2200">
                <a:latin typeface="Calibri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6896" y="11088"/>
            <a:ext cx="12218896" cy="609600"/>
          </a:xfrm>
          <a:prstGeom prst="rect">
            <a:avLst/>
          </a:prstGeom>
          <a:solidFill>
            <a:srgbClr val="327A8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72597" y="6524626"/>
            <a:ext cx="715169" cy="333375"/>
          </a:xfrm>
          <a:ln/>
        </p:spPr>
        <p:txBody>
          <a:bodyPr/>
          <a:lstStyle>
            <a:lvl1pPr>
              <a:defRPr/>
            </a:lvl1pPr>
          </a:lstStyle>
          <a:p>
            <a:fld id="{36E86F72-C82F-6842-BB77-CB091020EC4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6453336"/>
            <a:ext cx="12218896" cy="404664"/>
          </a:xfrm>
          <a:prstGeom prst="rect">
            <a:avLst/>
          </a:prstGeom>
          <a:solidFill>
            <a:srgbClr val="327A8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3027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AB2695-0266-47F0-ADA8-71BA5E328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00" y="1116000"/>
            <a:ext cx="11520000" cy="5415819"/>
          </a:xfrm>
          <a:prstGeom prst="rect">
            <a:avLst/>
          </a:prstGeom>
        </p:spPr>
        <p:txBody>
          <a:bodyPr lIns="0" tIns="0" rIns="0" bIns="0"/>
          <a:lstStyle>
            <a:lvl1pPr marL="0" indent="-720000">
              <a:spcAft>
                <a:spcPts val="1200"/>
              </a:spcAft>
              <a:buClr>
                <a:schemeClr val="tx2"/>
              </a:buClr>
              <a:buSzPct val="100000"/>
              <a:buAutoNum type="arabicPeriod"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Kapitel 1</a:t>
            </a:r>
          </a:p>
          <a:p>
            <a:pPr lvl="0"/>
            <a:r>
              <a:rPr lang="de-DE" dirty="0"/>
              <a:t>Kapitel 2</a:t>
            </a:r>
          </a:p>
          <a:p>
            <a:pPr lvl="0"/>
            <a:r>
              <a:rPr lang="de-DE" dirty="0"/>
              <a:t>Kapitel 3</a:t>
            </a:r>
          </a:p>
        </p:txBody>
      </p:sp>
      <p:sp>
        <p:nvSpPr>
          <p:cNvPr id="6" name="Titelplatzhalter 2">
            <a:extLst>
              <a:ext uri="{FF2B5EF4-FFF2-40B4-BE49-F238E27FC236}">
                <a16:creationId xmlns:a16="http://schemas.microsoft.com/office/drawing/2014/main" id="{629F6F9B-79E4-8048-9E08-EAF062F7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986"/>
            <a:ext cx="12048661" cy="49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0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fld id="{67BE2292-F98F-7749-8DEE-B322BF828BA8}" type="datetimeFigureOut">
              <a:rPr lang="de-DE" smtClean="0"/>
              <a:pPr/>
              <a:t>23.09.23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fld id="{4459AEFC-829D-F641-882B-B005AF244D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79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 |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143339" y="201835"/>
            <a:ext cx="11952651" cy="49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31371" y="1124744"/>
            <a:ext cx="112332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067998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liederung"/>
          <p:cNvSpPr txBox="1">
            <a:spLocks noGrp="1"/>
          </p:cNvSpPr>
          <p:nvPr>
            <p:ph type="title" hasCustomPrompt="1"/>
          </p:nvPr>
        </p:nvSpPr>
        <p:spPr>
          <a:xfrm>
            <a:off x="431369" y="188639"/>
            <a:ext cx="11233251" cy="490862"/>
          </a:xfrm>
          <a:prstGeom prst="rect">
            <a:avLst/>
          </a:prstGeom>
        </p:spPr>
        <p:txBody>
          <a:bodyPr anchor="t"/>
          <a:lstStyle/>
          <a:p>
            <a:r>
              <a:t>Gliederung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527382" y="1340768"/>
            <a:ext cx="11233249" cy="3672409"/>
          </a:xfrm>
          <a:prstGeom prst="rect">
            <a:avLst/>
          </a:prstGeom>
        </p:spPr>
        <p:txBody>
          <a:bodyPr/>
          <a:lstStyle>
            <a:lvl1pPr marL="0" indent="0" defTabSz="685800">
              <a:lnSpc>
                <a:spcPts val="2700"/>
              </a:lnSpc>
              <a:spcBef>
                <a:spcPts val="400"/>
              </a:spcBef>
              <a:buClr>
                <a:schemeClr val="accent6">
                  <a:lumOff val="44000"/>
                </a:schemeClr>
              </a:buClr>
              <a:buFont typeface="Arial"/>
              <a:buChar char="•"/>
              <a:tabLst>
                <a:tab pos="457200" algn="l"/>
              </a:tabLst>
              <a:defRPr sz="1800" b="1">
                <a:solidFill>
                  <a:schemeClr val="accent1"/>
                </a:solidFill>
              </a:defRPr>
            </a:lvl1pPr>
            <a:lvl2pPr marL="0" indent="342900" defTabSz="685800">
              <a:lnSpc>
                <a:spcPts val="2700"/>
              </a:lnSpc>
              <a:spcBef>
                <a:spcPts val="400"/>
              </a:spcBef>
              <a:buClr>
                <a:schemeClr val="accent6">
                  <a:lumOff val="44000"/>
                </a:schemeClr>
              </a:buClr>
              <a:buSzTx/>
              <a:buFont typeface="Arial"/>
              <a:buNone/>
              <a:tabLst>
                <a:tab pos="457200" algn="l"/>
              </a:tabLst>
              <a:defRPr sz="1800" b="1">
                <a:solidFill>
                  <a:schemeClr val="accent1"/>
                </a:solidFill>
              </a:defRPr>
            </a:lvl2pPr>
            <a:lvl3pPr marL="0" indent="685800" defTabSz="685800">
              <a:lnSpc>
                <a:spcPts val="2700"/>
              </a:lnSpc>
              <a:spcBef>
                <a:spcPts val="400"/>
              </a:spcBef>
              <a:buClr>
                <a:schemeClr val="accent6">
                  <a:lumOff val="44000"/>
                </a:schemeClr>
              </a:buClr>
              <a:buSzTx/>
              <a:buFont typeface="Arial"/>
              <a:buNone/>
              <a:tabLst>
                <a:tab pos="457200" algn="l"/>
              </a:tabLst>
              <a:defRPr sz="1800" b="1">
                <a:solidFill>
                  <a:schemeClr val="accent1"/>
                </a:solidFill>
              </a:defRPr>
            </a:lvl3pPr>
            <a:lvl4pPr marL="0" indent="1028700" defTabSz="685800">
              <a:lnSpc>
                <a:spcPts val="2700"/>
              </a:lnSpc>
              <a:spcBef>
                <a:spcPts val="400"/>
              </a:spcBef>
              <a:buClr>
                <a:schemeClr val="accent6">
                  <a:lumOff val="44000"/>
                </a:schemeClr>
              </a:buClr>
              <a:buSzTx/>
              <a:buFont typeface="Arial"/>
              <a:buNone/>
              <a:tabLst>
                <a:tab pos="457200" algn="l"/>
              </a:tabLst>
              <a:defRPr sz="1800" b="1">
                <a:solidFill>
                  <a:schemeClr val="accent1"/>
                </a:solidFill>
              </a:defRPr>
            </a:lvl4pPr>
            <a:lvl5pPr marL="0" indent="1371600" defTabSz="685800">
              <a:lnSpc>
                <a:spcPts val="2700"/>
              </a:lnSpc>
              <a:spcBef>
                <a:spcPts val="400"/>
              </a:spcBef>
              <a:buClr>
                <a:schemeClr val="accent6">
                  <a:lumOff val="44000"/>
                </a:schemeClr>
              </a:buClr>
              <a:buSzTx/>
              <a:buFont typeface="Arial"/>
              <a:buNone/>
              <a:tabLst>
                <a:tab pos="457200" algn="l"/>
              </a:tabLst>
              <a:defRPr sz="1800" b="1">
                <a:solidFill>
                  <a:schemeClr val="accent1"/>
                </a:solidFill>
              </a:defRPr>
            </a:lvl5pPr>
          </a:lstStyle>
          <a:p>
            <a:r>
              <a:t>Kapitel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2525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12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Überschrift (freie Gestalt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2"/>
          <p:cNvSpPr>
            <a:spLocks noGrp="1"/>
          </p:cNvSpPr>
          <p:nvPr>
            <p:ph type="title"/>
          </p:nvPr>
        </p:nvSpPr>
        <p:spPr>
          <a:xfrm>
            <a:off x="239349" y="332657"/>
            <a:ext cx="11233248" cy="49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21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berschri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53A4035-BE79-42FF-9F7C-74BE0AB533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000" y="972000"/>
            <a:ext cx="11689200" cy="55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00" indent="-215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800"/>
            </a:lvl1pPr>
            <a:lvl2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2pPr>
            <a:lvl3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3pPr>
            <a:lvl4pPr marL="432000" indent="-2160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4pPr>
            <a:lvl5pPr marL="432000" indent="-216000"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9224FDD5-0638-453F-B90F-6658E5EC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9200" cy="396000"/>
          </a:xfrm>
        </p:spPr>
        <p:txBody>
          <a:bodyPr anchor="t" anchorCtr="0"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BF738C61-2087-4CBF-A1AA-19DB920326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622950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(&lt;Quelle&gt;, &lt;Jahr&gt;), (Bildquelle: &lt;Quelle&gt;, &lt;Jahr&gt;)</a:t>
            </a:r>
          </a:p>
        </p:txBody>
      </p:sp>
    </p:spTree>
    <p:extLst>
      <p:ext uri="{BB962C8B-B14F-4D97-AF65-F5344CB8AC3E}">
        <p14:creationId xmlns:p14="http://schemas.microsoft.com/office/powerpoint/2010/main" val="6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>
            <a:extLst>
              <a:ext uri="{FF2B5EF4-FFF2-40B4-BE49-F238E27FC236}">
                <a16:creationId xmlns:a16="http://schemas.microsoft.com/office/drawing/2014/main" id="{F8507B4C-A618-42D3-8D77-B3C591413F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44000"/>
          </a:xfrm>
          <a:prstGeom prst="rect">
            <a:avLst/>
          </a:prstGeom>
          <a:solidFill>
            <a:srgbClr val="327A8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 b="0" i="0" dirty="0">
              <a:latin typeface="Calibri Normal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7FA8522D-0AE8-4959-AA60-6A22BFE2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23" y="234548"/>
            <a:ext cx="11520000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4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27A86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000" indent="-342900" algn="l" rtl="0" eaLnBrk="1" fontAlgn="base" hangingPunct="1">
        <a:lnSpc>
          <a:spcPct val="100000"/>
        </a:lnSpc>
        <a:spcBef>
          <a:spcPts val="576"/>
        </a:spcBef>
        <a:spcAft>
          <a:spcPts val="600"/>
        </a:spcAft>
        <a:buClr>
          <a:srgbClr val="327A86"/>
        </a:buClr>
        <a:buFont typeface="Wingdings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737373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726A5775-7862-4D43-9618-595B6B4F4D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4400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 b="0" i="0" dirty="0">
              <a:solidFill>
                <a:srgbClr val="737373"/>
              </a:solidFill>
              <a:latin typeface="Calibri Normal" charset="0"/>
            </a:endParaRPr>
          </a:p>
        </p:txBody>
      </p:sp>
      <p:sp>
        <p:nvSpPr>
          <p:cNvPr id="6" name="Titelplatzhalter 3">
            <a:extLst>
              <a:ext uri="{FF2B5EF4-FFF2-40B4-BE49-F238E27FC236}">
                <a16:creationId xmlns:a16="http://schemas.microsoft.com/office/drawing/2014/main" id="{1B072448-C8B3-4BAC-B15D-F6AB3D10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24000"/>
            <a:ext cx="11688000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81181B-B4E2-4FCF-AA29-9DF0A640CA2A}"/>
              </a:ext>
            </a:extLst>
          </p:cNvPr>
          <p:cNvSpPr txBox="1"/>
          <p:nvPr userDrawn="1"/>
        </p:nvSpPr>
        <p:spPr>
          <a:xfrm>
            <a:off x="9793746" y="197641"/>
            <a:ext cx="23183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r">
              <a:spcBef>
                <a:spcPts val="400"/>
              </a:spcBef>
            </a:pPr>
            <a:r>
              <a:rPr lang="de-DE" sz="900" b="0" kern="1200" spc="0" baseline="0" dirty="0">
                <a:solidFill>
                  <a:srgbClr val="737373"/>
                </a:solidFill>
                <a:latin typeface="Calibri"/>
                <a:cs typeface="Calibri"/>
              </a:rPr>
              <a:t>ZWISCHENFOLIE FÜR FORTBILDENDE</a:t>
            </a:r>
          </a:p>
        </p:txBody>
      </p:sp>
    </p:spTree>
    <p:extLst>
      <p:ext uri="{BB962C8B-B14F-4D97-AF65-F5344CB8AC3E}">
        <p14:creationId xmlns:p14="http://schemas.microsoft.com/office/powerpoint/2010/main" val="112019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3737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000" indent="-342900" algn="l" rtl="0" eaLnBrk="1" fontAlgn="base" hangingPunct="1">
        <a:lnSpc>
          <a:spcPct val="100000"/>
        </a:lnSpc>
        <a:spcBef>
          <a:spcPts val="576"/>
        </a:spcBef>
        <a:spcAft>
          <a:spcPts val="600"/>
        </a:spcAft>
        <a:buClr>
          <a:srgbClr val="327A86"/>
        </a:buClr>
        <a:buFont typeface="Wingdings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737373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CBB98A"/>
        </a:buClr>
        <a:buFont typeface="Wingdings" charset="2"/>
        <a:buChar char="§"/>
        <a:defRPr sz="18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7DA079-8823-695D-6400-948BD4A6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278000"/>
            <a:ext cx="11689200" cy="55800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Material aus Projekt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SiMa – Sprachbildung </a:t>
            </a:r>
            <a:br>
              <a:rPr lang="de-DE" sz="2400" b="1" dirty="0">
                <a:solidFill>
                  <a:schemeClr val="tx2"/>
                </a:solidFill>
              </a:rPr>
            </a:br>
            <a:r>
              <a:rPr lang="de-DE" sz="2400" b="1" dirty="0">
                <a:solidFill>
                  <a:schemeClr val="tx2"/>
                </a:solidFill>
              </a:rPr>
              <a:t>im Mathematikunterricht</a:t>
            </a:r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4E1F7FA-754F-C92C-ABC5-0F9E878D6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60" y="720000"/>
            <a:ext cx="4987408" cy="718912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76A37DF-C43A-C70B-36FF-91DEC742E85F}"/>
              </a:ext>
            </a:extLst>
          </p:cNvPr>
          <p:cNvSpPr txBox="1"/>
          <p:nvPr/>
        </p:nvSpPr>
        <p:spPr>
          <a:xfrm>
            <a:off x="447232" y="4157464"/>
            <a:ext cx="338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Unterrichtsmaterial als Word und PDF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auf der SiMa-Seite frei nutzbar unter</a:t>
            </a:r>
          </a:p>
          <a:p>
            <a:pPr algn="l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sima.dzlm.de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/um/5-005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F310F52-26DC-CC48-8AC8-B1C8C32C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46" y="5100241"/>
            <a:ext cx="1645978" cy="16459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9E9AD13-8EF4-D14E-C4A1-CB141333D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47" y="1736334"/>
            <a:ext cx="828288" cy="87947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8861276-D9E5-2A9D-0C12-739332F93F54}"/>
              </a:ext>
            </a:extLst>
          </p:cNvPr>
          <p:cNvSpPr txBox="1"/>
          <p:nvPr/>
        </p:nvSpPr>
        <p:spPr>
          <a:xfrm>
            <a:off x="2789382" y="5580000"/>
            <a:ext cx="377154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In </a:t>
            </a:r>
            <a:r>
              <a:rPr lang="en-US" sz="1600" dirty="0" err="1">
                <a:latin typeface="+mn-lt"/>
              </a:rPr>
              <a:t>diesem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/>
              <a:t>D</a:t>
            </a:r>
            <a:r>
              <a:rPr lang="en-US" sz="1600" dirty="0" err="1">
                <a:latin typeface="+mn-lt"/>
              </a:rPr>
              <a:t>okument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zwei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Übungs-gelegenheiten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/>
              <a:t>(Folie 4 und 5)</a:t>
            </a:r>
            <a:endParaRPr lang="en-US" sz="1600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404B920-47B6-9BCD-B41E-2DA58F27937D}"/>
              </a:ext>
            </a:extLst>
          </p:cNvPr>
          <p:cNvSpPr txBox="1"/>
          <p:nvPr/>
        </p:nvSpPr>
        <p:spPr>
          <a:xfrm>
            <a:off x="4022813" y="4162143"/>
            <a:ext cx="246111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Dazu: </a:t>
            </a:r>
            <a:r>
              <a:rPr lang="en-US" sz="1600" dirty="0" err="1">
                <a:latin typeface="+mn-lt"/>
              </a:rPr>
              <a:t>digitales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Flächentool</a:t>
            </a:r>
            <a:r>
              <a:rPr lang="en-US" sz="1600" dirty="0">
                <a:latin typeface="+mn-lt"/>
              </a:rPr>
              <a:t>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Virtuelles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Arbeitsmittel</a:t>
            </a:r>
            <a:r>
              <a:rPr lang="en-US" sz="16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73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257873C-CAFD-4449-ABF7-B47B7CDA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Fachdidaktischer Hintergrund: Lernschritte auf dem Lernpfad hin zur Flächenformel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F355FC-9BC9-44FD-56D7-29185038E2DF}"/>
              </a:ext>
            </a:extLst>
          </p:cNvPr>
          <p:cNvSpPr txBox="1"/>
          <p:nvPr/>
        </p:nvSpPr>
        <p:spPr>
          <a:xfrm>
            <a:off x="10270671" y="179614"/>
            <a:ext cx="1992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5C03E35-1C5E-548D-CB2F-D1434839AC7F}"/>
              </a:ext>
            </a:extLst>
          </p:cNvPr>
          <p:cNvSpPr txBox="1">
            <a:spLocks/>
          </p:cNvSpPr>
          <p:nvPr/>
        </p:nvSpPr>
        <p:spPr>
          <a:xfrm>
            <a:off x="252000" y="6631114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A86"/>
              </a:buClr>
              <a:buFont typeface="Wingdings" charset="2"/>
              <a:buNone/>
              <a:defRPr sz="110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37373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/>
              <a:t>(Ademmer et al. 2024)</a:t>
            </a:r>
          </a:p>
          <a:p>
            <a:endParaRPr lang="de-DE" kern="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A61E8E-187C-8061-FB4D-A529C3EE2F2B}"/>
              </a:ext>
            </a:extLst>
          </p:cNvPr>
          <p:cNvSpPr txBox="1"/>
          <p:nvPr/>
        </p:nvSpPr>
        <p:spPr>
          <a:xfrm>
            <a:off x="233659" y="5607120"/>
            <a:ext cx="2627988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de-DE" sz="1700" b="1" dirty="0">
                <a:solidFill>
                  <a:schemeClr val="tx2"/>
                </a:solidFill>
                <a:latin typeface="Calibri"/>
                <a:cs typeface="Calibri"/>
              </a:rPr>
              <a:t>L1: 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Fläche</a:t>
            </a:r>
            <a:r>
              <a:rPr lang="de-DE" sz="1700" dirty="0">
                <a:latin typeface="Calibri"/>
                <a:cs typeface="Calibri"/>
              </a:rPr>
              <a:t>ninh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alt </a:t>
            </a:r>
            <a:r>
              <a:rPr lang="de-DE" sz="1700" b="1" dirty="0">
                <a:solidFill>
                  <a:prstClr val="black"/>
                </a:solidFill>
                <a:latin typeface="Calibri"/>
                <a:cs typeface="Calibri"/>
              </a:rPr>
              <a:t>verstehen 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als Auslegen mit Einheitsquadraten</a:t>
            </a:r>
            <a:endParaRPr lang="de-DE" sz="1700" dirty="0">
              <a:solidFill>
                <a:srgbClr val="0070C0"/>
              </a:solidFill>
              <a:latin typeface="Bradley Hand" pitchFamily="2" charset="77"/>
              <a:cs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458F67-944B-7479-C95B-8E61236AF67A}"/>
              </a:ext>
            </a:extLst>
          </p:cNvPr>
          <p:cNvSpPr txBox="1"/>
          <p:nvPr/>
        </p:nvSpPr>
        <p:spPr>
          <a:xfrm>
            <a:off x="2301279" y="4499534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36000" rtlCol="0">
            <a:spAutoFit/>
          </a:bodyPr>
          <a:lstStyle/>
          <a:p>
            <a:pPr marL="719138" indent="-719138"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Fläche in Reihen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strukturieren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schneller zählen</a:t>
            </a:r>
            <a:r>
              <a:rPr lang="de-DE" sz="1700" dirty="0">
                <a:effectLst/>
              </a:rPr>
              <a:t> </a:t>
            </a:r>
            <a:endParaRPr lang="de-DE" sz="1700" dirty="0">
              <a:solidFill>
                <a:srgbClr val="0070C0"/>
              </a:solidFill>
              <a:latin typeface="Bradley Hand" pitchFamily="2" charset="77"/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DEA2D2-B97D-73A8-F37D-267B7C01183A}"/>
              </a:ext>
            </a:extLst>
          </p:cNvPr>
          <p:cNvSpPr txBox="1"/>
          <p:nvPr/>
        </p:nvSpPr>
        <p:spPr>
          <a:xfrm>
            <a:off x="233657" y="1215275"/>
            <a:ext cx="2627989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L5:</a:t>
            </a:r>
            <a:r>
              <a:rPr lang="de-DE" sz="1700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Flächeninhalt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Einsetzen in Flächenformel</a:t>
            </a:r>
            <a:r>
              <a:rPr lang="de-DE" sz="1700" dirty="0">
                <a:effectLst/>
              </a:rPr>
              <a:t> </a:t>
            </a:r>
            <a:endParaRPr lang="de-DE" sz="1700" baseline="30000" dirty="0">
              <a:solidFill>
                <a:srgbClr val="0070C0"/>
              </a:solidFill>
              <a:latin typeface="Comic Sans MS" panose="030F0902030302020204" pitchFamily="66" charset="0"/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19628B1-05A3-8B98-99B3-BFE324FDFCE9}"/>
              </a:ext>
            </a:extLst>
          </p:cNvPr>
          <p:cNvSpPr txBox="1"/>
          <p:nvPr/>
        </p:nvSpPr>
        <p:spPr>
          <a:xfrm>
            <a:off x="2301279" y="2310028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400"/>
              </a:spcBef>
              <a:defRPr sz="1800" b="1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719138" indent="-719138"/>
            <a:r>
              <a:rPr lang="de-DE" sz="1700" dirty="0"/>
              <a:t>L4:	</a:t>
            </a:r>
            <a:r>
              <a:rPr lang="de-DE" sz="1700" b="0" dirty="0">
                <a:solidFill>
                  <a:schemeClr val="tx1"/>
                </a:solidFill>
              </a:rPr>
              <a:t>Flächenformel verstehen und </a:t>
            </a:r>
            <a:r>
              <a:rPr lang="de-DE" sz="1700" dirty="0">
                <a:solidFill>
                  <a:schemeClr val="tx1"/>
                </a:solidFill>
              </a:rPr>
              <a:t>begründen</a:t>
            </a:r>
            <a:r>
              <a:rPr lang="de-DE" sz="17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17C857E-3641-AE9C-699C-21319CE07C9B}"/>
              </a:ext>
            </a:extLst>
          </p:cNvPr>
          <p:cNvSpPr txBox="1"/>
          <p:nvPr/>
        </p:nvSpPr>
        <p:spPr>
          <a:xfrm>
            <a:off x="2301279" y="3404781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19138" indent="-719138"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Strukturierung in Reihen mit Multi-</a:t>
            </a:r>
            <a:r>
              <a:rPr lang="de-DE" sz="1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plikation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700" baseline="30000" dirty="0">
              <a:solidFill>
                <a:srgbClr val="0070C0"/>
              </a:solidFill>
              <a:latin typeface="Comic Sans MS" panose="030F0902030302020204" pitchFamily="66" charset="0"/>
              <a:cs typeface="Calibri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955BB0E-96AC-235F-1380-8C563061D8A6}"/>
              </a:ext>
            </a:extLst>
          </p:cNvPr>
          <p:cNvCxnSpPr>
            <a:cxnSpLocks/>
          </p:cNvCxnSpPr>
          <p:nvPr/>
        </p:nvCxnSpPr>
        <p:spPr>
          <a:xfrm flipV="1">
            <a:off x="2881001" y="908355"/>
            <a:ext cx="0" cy="5575928"/>
          </a:xfrm>
          <a:prstGeom prst="straightConnector1">
            <a:avLst/>
          </a:prstGeom>
          <a:ln w="152400">
            <a:solidFill>
              <a:schemeClr val="tx2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72D865D0-3DF5-B2ED-DEE2-97A226A06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49"/>
          <a:stretch/>
        </p:blipFill>
        <p:spPr>
          <a:xfrm>
            <a:off x="5579861" y="5514079"/>
            <a:ext cx="3186989" cy="9702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AA87775-31A3-B081-3135-1FD390320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776" y="5514079"/>
            <a:ext cx="2536555" cy="9702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BE88AA3-5FB4-CD48-2534-7E4B889B32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643659" y="3364938"/>
            <a:ext cx="2687532" cy="8503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9FA13C3-D44A-6333-0142-3979B81C6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127" y="4400393"/>
            <a:ext cx="3405624" cy="98841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8B5FC78-E2C4-D11B-362C-681EE5785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776" y="3364938"/>
            <a:ext cx="1867113" cy="9890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DA0ED00-2346-1954-E6DC-F7ADD43EEF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997"/>
          <a:stretch/>
        </p:blipFill>
        <p:spPr>
          <a:xfrm>
            <a:off x="9575776" y="4510205"/>
            <a:ext cx="1867113" cy="77149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4237C1D-9A3F-8AB8-96D2-ED0B830D10E0}"/>
              </a:ext>
            </a:extLst>
          </p:cNvPr>
          <p:cNvCxnSpPr>
            <a:cxnSpLocks/>
          </p:cNvCxnSpPr>
          <p:nvPr/>
        </p:nvCxnSpPr>
        <p:spPr>
          <a:xfrm flipV="1">
            <a:off x="1018544" y="2179401"/>
            <a:ext cx="0" cy="3334679"/>
          </a:xfrm>
          <a:prstGeom prst="straightConnector1">
            <a:avLst/>
          </a:prstGeom>
          <a:ln w="57150">
            <a:solidFill>
              <a:schemeClr val="tx2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6C4E7592-A899-02BD-CD70-320ECEF772E7}"/>
              </a:ext>
            </a:extLst>
          </p:cNvPr>
          <p:cNvSpPr txBox="1"/>
          <p:nvPr/>
        </p:nvSpPr>
        <p:spPr>
          <a:xfrm>
            <a:off x="407351" y="3501215"/>
            <a:ext cx="122238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4288" indent="-14288" algn="ctr">
              <a:spcBef>
                <a:spcPts val="400"/>
              </a:spcBef>
            </a:pPr>
            <a:r>
              <a:rPr lang="de-DE" sz="1400" dirty="0">
                <a:latin typeface="Calibri"/>
                <a:cs typeface="Calibri"/>
              </a:rPr>
              <a:t>Lernstufen </a:t>
            </a:r>
            <a:br>
              <a:rPr lang="de-DE" sz="1400" dirty="0">
                <a:latin typeface="Calibri"/>
                <a:cs typeface="Calibri"/>
              </a:rPr>
            </a:br>
            <a:r>
              <a:rPr lang="de-DE" sz="1400" dirty="0">
                <a:latin typeface="Calibri"/>
                <a:cs typeface="Calibri"/>
              </a:rPr>
              <a:t>werden oft </a:t>
            </a:r>
            <a:br>
              <a:rPr lang="de-DE" sz="1400" dirty="0">
                <a:latin typeface="Calibri"/>
                <a:cs typeface="Calibri"/>
              </a:rPr>
            </a:br>
            <a:r>
              <a:rPr lang="de-DE" sz="1400" dirty="0">
                <a:latin typeface="Calibri"/>
                <a:cs typeface="Calibri"/>
              </a:rPr>
              <a:t>übersprungen</a:t>
            </a:r>
          </a:p>
        </p:txBody>
      </p:sp>
      <p:sp>
        <p:nvSpPr>
          <p:cNvPr id="32" name="Geschweifte Klammer links 31">
            <a:extLst>
              <a:ext uri="{FF2B5EF4-FFF2-40B4-BE49-F238E27FC236}">
                <a16:creationId xmlns:a16="http://schemas.microsoft.com/office/drawing/2014/main" id="{6BD989CC-5AAA-5923-6D83-61A4337D752B}"/>
              </a:ext>
            </a:extLst>
          </p:cNvPr>
          <p:cNvSpPr/>
          <p:nvPr/>
        </p:nvSpPr>
        <p:spPr bwMode="auto">
          <a:xfrm>
            <a:off x="1789841" y="2322861"/>
            <a:ext cx="305609" cy="3053836"/>
          </a:xfrm>
          <a:prstGeom prst="leftBrace">
            <a:avLst>
              <a:gd name="adj1" fmla="val 84874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A5E29D9-5E65-825F-C337-5CBEB789A5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7664" r="40763" b="78650"/>
          <a:stretch/>
        </p:blipFill>
        <p:spPr>
          <a:xfrm>
            <a:off x="5558888" y="1181375"/>
            <a:ext cx="2630666" cy="8841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1A70AA6-CAAA-4892-FB94-6DC3EA524A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3" t="5953" r="1804" b="78143"/>
          <a:stretch/>
        </p:blipFill>
        <p:spPr>
          <a:xfrm>
            <a:off x="9498185" y="1011606"/>
            <a:ext cx="2207768" cy="10273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6ADAC09-62CC-7347-9D53-80C5E07178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3" t="24982" r="1804" b="52735"/>
          <a:stretch/>
        </p:blipFill>
        <p:spPr>
          <a:xfrm>
            <a:off x="9498185" y="1939676"/>
            <a:ext cx="2207768" cy="14395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533707A-3E50-D548-7333-56D89B8316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7518" r="27755" b="52229"/>
          <a:stretch/>
        </p:blipFill>
        <p:spPr>
          <a:xfrm>
            <a:off x="5509001" y="2098982"/>
            <a:ext cx="3478214" cy="12068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7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257873C-CAFD-4449-ABF7-B47B7CDA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digitales Tool und zwei Übungsaufgaben für die sensibelsten Schritte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F355FC-9BC9-44FD-56D7-29185038E2DF}"/>
              </a:ext>
            </a:extLst>
          </p:cNvPr>
          <p:cNvSpPr txBox="1"/>
          <p:nvPr/>
        </p:nvSpPr>
        <p:spPr>
          <a:xfrm>
            <a:off x="10270671" y="179614"/>
            <a:ext cx="1992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5C03E35-1C5E-548D-CB2F-D1434839AC7F}"/>
              </a:ext>
            </a:extLst>
          </p:cNvPr>
          <p:cNvSpPr txBox="1">
            <a:spLocks/>
          </p:cNvSpPr>
          <p:nvPr/>
        </p:nvSpPr>
        <p:spPr>
          <a:xfrm>
            <a:off x="252000" y="6631114"/>
            <a:ext cx="11796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7A86"/>
              </a:buClr>
              <a:buFont typeface="Wingdings" charset="2"/>
              <a:buNone/>
              <a:defRPr sz="110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37373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BB98A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/>
              <a:t>(Ademmer et al. 2024)</a:t>
            </a:r>
          </a:p>
          <a:p>
            <a:endParaRPr lang="de-DE" kern="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A61E8E-187C-8061-FB4D-A529C3EE2F2B}"/>
              </a:ext>
            </a:extLst>
          </p:cNvPr>
          <p:cNvSpPr txBox="1"/>
          <p:nvPr/>
        </p:nvSpPr>
        <p:spPr>
          <a:xfrm>
            <a:off x="233659" y="5607120"/>
            <a:ext cx="2627988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de-DE" sz="1700" b="1" dirty="0">
                <a:solidFill>
                  <a:schemeClr val="tx2"/>
                </a:solidFill>
                <a:latin typeface="Calibri"/>
                <a:cs typeface="Calibri"/>
              </a:rPr>
              <a:t>L1: 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Fläche</a:t>
            </a:r>
            <a:r>
              <a:rPr lang="de-DE" sz="1700" dirty="0">
                <a:latin typeface="Calibri"/>
                <a:cs typeface="Calibri"/>
              </a:rPr>
              <a:t>ninh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alt </a:t>
            </a:r>
            <a:r>
              <a:rPr lang="de-DE" sz="1700" b="1" dirty="0">
                <a:solidFill>
                  <a:prstClr val="black"/>
                </a:solidFill>
                <a:latin typeface="Calibri"/>
                <a:cs typeface="Calibri"/>
              </a:rPr>
              <a:t>verstehen </a:t>
            </a:r>
            <a:r>
              <a:rPr lang="de-DE" sz="1700" dirty="0">
                <a:solidFill>
                  <a:prstClr val="black"/>
                </a:solidFill>
                <a:latin typeface="Calibri"/>
                <a:cs typeface="Calibri"/>
              </a:rPr>
              <a:t>als Auslegen mit Einheitsquadraten</a:t>
            </a:r>
            <a:endParaRPr lang="de-DE" sz="1700" dirty="0">
              <a:solidFill>
                <a:srgbClr val="0070C0"/>
              </a:solidFill>
              <a:latin typeface="Bradley Hand" pitchFamily="2" charset="77"/>
              <a:cs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458F67-944B-7479-C95B-8E61236AF67A}"/>
              </a:ext>
            </a:extLst>
          </p:cNvPr>
          <p:cNvSpPr txBox="1"/>
          <p:nvPr/>
        </p:nvSpPr>
        <p:spPr>
          <a:xfrm>
            <a:off x="2301279" y="4499534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36000" rtlCol="0">
            <a:spAutoFit/>
          </a:bodyPr>
          <a:lstStyle/>
          <a:p>
            <a:pPr marL="719138" indent="-719138"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Fläche in Reihen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strukturieren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schneller zählen</a:t>
            </a:r>
            <a:r>
              <a:rPr lang="de-DE" sz="1700" dirty="0">
                <a:effectLst/>
              </a:rPr>
              <a:t> </a:t>
            </a:r>
            <a:endParaRPr lang="de-DE" sz="1700" dirty="0">
              <a:solidFill>
                <a:srgbClr val="0070C0"/>
              </a:solidFill>
              <a:latin typeface="Bradley Hand" pitchFamily="2" charset="77"/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DEA2D2-B97D-73A8-F37D-267B7C01183A}"/>
              </a:ext>
            </a:extLst>
          </p:cNvPr>
          <p:cNvSpPr txBox="1"/>
          <p:nvPr/>
        </p:nvSpPr>
        <p:spPr>
          <a:xfrm>
            <a:off x="233657" y="1215275"/>
            <a:ext cx="2627989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L5:</a:t>
            </a:r>
            <a:r>
              <a:rPr lang="de-DE" sz="1700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Flächeninhalt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Einsetzen in Flächenformel</a:t>
            </a:r>
            <a:r>
              <a:rPr lang="de-DE" sz="1700" dirty="0">
                <a:effectLst/>
              </a:rPr>
              <a:t> </a:t>
            </a:r>
            <a:endParaRPr lang="de-DE" sz="1700" baseline="30000" dirty="0">
              <a:solidFill>
                <a:srgbClr val="0070C0"/>
              </a:solidFill>
              <a:latin typeface="Comic Sans MS" panose="030F0902030302020204" pitchFamily="66" charset="0"/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19628B1-05A3-8B98-99B3-BFE324FDFCE9}"/>
              </a:ext>
            </a:extLst>
          </p:cNvPr>
          <p:cNvSpPr txBox="1"/>
          <p:nvPr/>
        </p:nvSpPr>
        <p:spPr>
          <a:xfrm>
            <a:off x="2301279" y="2310028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400"/>
              </a:spcBef>
              <a:defRPr sz="1800" b="1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719138" indent="-719138"/>
            <a:r>
              <a:rPr lang="de-DE" sz="1700" dirty="0"/>
              <a:t>L4:	</a:t>
            </a:r>
            <a:r>
              <a:rPr lang="de-DE" sz="1700" b="0" dirty="0">
                <a:solidFill>
                  <a:schemeClr val="tx1"/>
                </a:solidFill>
              </a:rPr>
              <a:t>Flächenformel verstehen und </a:t>
            </a:r>
            <a:r>
              <a:rPr lang="de-DE" sz="1700" dirty="0">
                <a:solidFill>
                  <a:schemeClr val="tx1"/>
                </a:solidFill>
              </a:rPr>
              <a:t>begründen</a:t>
            </a:r>
            <a:r>
              <a:rPr lang="de-DE" sz="17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17C857E-3641-AE9C-699C-21319CE07C9B}"/>
              </a:ext>
            </a:extLst>
          </p:cNvPr>
          <p:cNvSpPr txBox="1"/>
          <p:nvPr/>
        </p:nvSpPr>
        <p:spPr>
          <a:xfrm>
            <a:off x="2301279" y="3404781"/>
            <a:ext cx="26280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19138" indent="-719138" algn="l">
              <a:spcBef>
                <a:spcPts val="400"/>
              </a:spcBef>
            </a:pPr>
            <a:r>
              <a:rPr lang="de-DE" sz="1700" b="1" dirty="0">
                <a:solidFill>
                  <a:srgbClr val="327A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Strukturierung in Reihen mit Multi-</a:t>
            </a:r>
            <a:r>
              <a:rPr lang="de-DE" sz="1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plikation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vernetzen</a:t>
            </a:r>
            <a:r>
              <a:rPr lang="de-DE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700" baseline="30000" dirty="0">
              <a:solidFill>
                <a:srgbClr val="0070C0"/>
              </a:solidFill>
              <a:latin typeface="Comic Sans MS" panose="030F0902030302020204" pitchFamily="66" charset="0"/>
              <a:cs typeface="Calibri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955BB0E-96AC-235F-1380-8C563061D8A6}"/>
              </a:ext>
            </a:extLst>
          </p:cNvPr>
          <p:cNvCxnSpPr>
            <a:cxnSpLocks/>
          </p:cNvCxnSpPr>
          <p:nvPr/>
        </p:nvCxnSpPr>
        <p:spPr>
          <a:xfrm flipV="1">
            <a:off x="2881001" y="908355"/>
            <a:ext cx="0" cy="5575928"/>
          </a:xfrm>
          <a:prstGeom prst="straightConnector1">
            <a:avLst/>
          </a:prstGeom>
          <a:ln w="152400">
            <a:solidFill>
              <a:schemeClr val="tx2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4237C1D-9A3F-8AB8-96D2-ED0B830D10E0}"/>
              </a:ext>
            </a:extLst>
          </p:cNvPr>
          <p:cNvCxnSpPr>
            <a:cxnSpLocks/>
          </p:cNvCxnSpPr>
          <p:nvPr/>
        </p:nvCxnSpPr>
        <p:spPr>
          <a:xfrm flipV="1">
            <a:off x="1018544" y="2179401"/>
            <a:ext cx="0" cy="3334679"/>
          </a:xfrm>
          <a:prstGeom prst="straightConnector1">
            <a:avLst/>
          </a:prstGeom>
          <a:ln w="57150">
            <a:solidFill>
              <a:schemeClr val="tx2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6C4E7592-A899-02BD-CD70-320ECEF772E7}"/>
              </a:ext>
            </a:extLst>
          </p:cNvPr>
          <p:cNvSpPr txBox="1"/>
          <p:nvPr/>
        </p:nvSpPr>
        <p:spPr>
          <a:xfrm>
            <a:off x="407351" y="3501215"/>
            <a:ext cx="122238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4288" indent="-14288" algn="ctr">
              <a:spcBef>
                <a:spcPts val="400"/>
              </a:spcBef>
            </a:pPr>
            <a:r>
              <a:rPr lang="de-DE" sz="1400" dirty="0">
                <a:latin typeface="Calibri"/>
                <a:cs typeface="Calibri"/>
              </a:rPr>
              <a:t>Lernstufen </a:t>
            </a:r>
            <a:br>
              <a:rPr lang="de-DE" sz="1400" dirty="0">
                <a:latin typeface="Calibri"/>
                <a:cs typeface="Calibri"/>
              </a:rPr>
            </a:br>
            <a:r>
              <a:rPr lang="de-DE" sz="1400" dirty="0">
                <a:latin typeface="Calibri"/>
                <a:cs typeface="Calibri"/>
              </a:rPr>
              <a:t>werden oft </a:t>
            </a:r>
            <a:br>
              <a:rPr lang="de-DE" sz="1400" dirty="0">
                <a:latin typeface="Calibri"/>
                <a:cs typeface="Calibri"/>
              </a:rPr>
            </a:br>
            <a:r>
              <a:rPr lang="de-DE" sz="1400" dirty="0">
                <a:latin typeface="Calibri"/>
                <a:cs typeface="Calibri"/>
              </a:rPr>
              <a:t>übersprungen</a:t>
            </a:r>
          </a:p>
        </p:txBody>
      </p:sp>
      <p:sp>
        <p:nvSpPr>
          <p:cNvPr id="32" name="Geschweifte Klammer links 31">
            <a:extLst>
              <a:ext uri="{FF2B5EF4-FFF2-40B4-BE49-F238E27FC236}">
                <a16:creationId xmlns:a16="http://schemas.microsoft.com/office/drawing/2014/main" id="{6BD989CC-5AAA-5923-6D83-61A4337D752B}"/>
              </a:ext>
            </a:extLst>
          </p:cNvPr>
          <p:cNvSpPr/>
          <p:nvPr/>
        </p:nvSpPr>
        <p:spPr bwMode="auto">
          <a:xfrm>
            <a:off x="1789841" y="2322861"/>
            <a:ext cx="305609" cy="3053836"/>
          </a:xfrm>
          <a:prstGeom prst="leftBrace">
            <a:avLst>
              <a:gd name="adj1" fmla="val 84874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75D9A4B-27F5-FB59-799F-A0E9C364864A}"/>
              </a:ext>
            </a:extLst>
          </p:cNvPr>
          <p:cNvGrpSpPr/>
          <p:nvPr/>
        </p:nvGrpSpPr>
        <p:grpSpPr>
          <a:xfrm>
            <a:off x="9949239" y="494146"/>
            <a:ext cx="2009104" cy="1815882"/>
            <a:chOff x="9833115" y="421920"/>
            <a:chExt cx="2009104" cy="181588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88D7408-537B-AD1B-0619-1F04BECEB24C}"/>
                </a:ext>
              </a:extLst>
            </p:cNvPr>
            <p:cNvSpPr txBox="1"/>
            <p:nvPr/>
          </p:nvSpPr>
          <p:spPr>
            <a:xfrm>
              <a:off x="9833115" y="421920"/>
              <a:ext cx="2009104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err="1">
                  <a:latin typeface="+mn-lt"/>
                </a:rPr>
                <a:t>Hier</a:t>
              </a:r>
              <a:r>
                <a:rPr lang="en-US" sz="1400" dirty="0">
                  <a:latin typeface="+mn-lt"/>
                </a:rPr>
                <a:t> </a:t>
              </a:r>
              <a:r>
                <a:rPr lang="en-US" sz="1400" dirty="0" err="1">
                  <a:latin typeface="+mn-lt"/>
                </a:rPr>
                <a:t>ist</a:t>
              </a:r>
              <a:r>
                <a:rPr lang="en-US" sz="1400" dirty="0">
                  <a:latin typeface="+mn-lt"/>
                </a:rPr>
                <a:t> das </a:t>
              </a:r>
              <a:r>
                <a:rPr lang="en-US" sz="1400" dirty="0" err="1">
                  <a:latin typeface="+mn-lt"/>
                </a:rPr>
                <a:t>Flächentool</a:t>
              </a:r>
              <a:r>
                <a:rPr lang="en-US" sz="1400" dirty="0">
                  <a:latin typeface="+mn-lt"/>
                </a:rPr>
                <a:t>:</a:t>
              </a: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>
                <a:latin typeface="+mn-lt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0598424-3DA1-1B4B-6FB9-25746702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5001" y="841312"/>
              <a:ext cx="563796" cy="598637"/>
            </a:xfrm>
            <a:prstGeom prst="rect">
              <a:avLst/>
            </a:prstGeom>
            <a:noFill/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515B273-8C5D-0833-223F-9B573A94B29F}"/>
                </a:ext>
              </a:extLst>
            </p:cNvPr>
            <p:cNvSpPr txBox="1"/>
            <p:nvPr/>
          </p:nvSpPr>
          <p:spPr>
            <a:xfrm>
              <a:off x="9914408" y="1744745"/>
              <a:ext cx="16930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https://</a:t>
              </a:r>
              <a:r>
                <a:rPr kumimoji="0" lang="de-DE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sima.dzlm.de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/um/5-005-flaechentool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5A50358-93B1-1A6F-6E93-15256A7E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01451" y="746221"/>
              <a:ext cx="944330" cy="944330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ED8273CA-01D4-7720-CF52-771755EDAA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0" t="-2722" r="1"/>
          <a:stretch/>
        </p:blipFill>
        <p:spPr>
          <a:xfrm>
            <a:off x="5348998" y="4518555"/>
            <a:ext cx="2751356" cy="110680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CA46E8A-532B-DE39-FA68-9A68E93A8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98" y="2375917"/>
            <a:ext cx="2818415" cy="11368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7E07A8-17A2-C643-0C21-7E0F6103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9" y="802431"/>
            <a:ext cx="11689200" cy="396000"/>
          </a:xfrm>
        </p:spPr>
        <p:txBody>
          <a:bodyPr/>
          <a:lstStyle/>
          <a:p>
            <a:r>
              <a:rPr lang="de-DE" dirty="0"/>
              <a:t>Übt zu zweit mit dem Flächentool: Geschicktes Zählen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02031B-CB48-8D1E-25DA-17AC44B8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6" y="2834988"/>
            <a:ext cx="2333377" cy="12807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D01EB7-FBD5-7F30-F49D-1B28142FFE3B}"/>
              </a:ext>
            </a:extLst>
          </p:cNvPr>
          <p:cNvSpPr txBox="1"/>
          <p:nvPr/>
        </p:nvSpPr>
        <p:spPr>
          <a:xfrm>
            <a:off x="1584677" y="5329775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1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E94A057B-898F-7CED-0EDC-8FE852194D19}"/>
              </a:ext>
            </a:extLst>
          </p:cNvPr>
          <p:cNvSpPr/>
          <p:nvPr/>
        </p:nvSpPr>
        <p:spPr>
          <a:xfrm>
            <a:off x="905691" y="3795352"/>
            <a:ext cx="1750423" cy="661851"/>
          </a:xfrm>
          <a:prstGeom prst="wedgeRoundRectCallout">
            <a:avLst>
              <a:gd name="adj1" fmla="val -55659"/>
              <a:gd name="adj2" fmla="val 67763"/>
              <a:gd name="adj3" fmla="val 16667"/>
            </a:avLst>
          </a:prstGeom>
        </p:spPr>
        <p:txBody>
          <a:bodyPr wrap="square" rtlCol="0" anchor="ctr">
            <a:spAutoFit/>
          </a:bodyPr>
          <a:lstStyle/>
          <a:p>
            <a:pPr marL="939800" marR="0" lvl="0" indent="-939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042B5D99-F713-BAC3-5F90-304B426631F0}"/>
              </a:ext>
            </a:extLst>
          </p:cNvPr>
          <p:cNvSpPr/>
          <p:nvPr/>
        </p:nvSpPr>
        <p:spPr>
          <a:xfrm>
            <a:off x="167154" y="4199012"/>
            <a:ext cx="2835673" cy="817245"/>
          </a:xfrm>
          <a:prstGeom prst="wedgeRoundRectCallout">
            <a:avLst>
              <a:gd name="adj1" fmla="val 11394"/>
              <a:gd name="adj2" fmla="val 8156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Ins="36000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Mein Rechteck hat vier 6er-Reihen mit Zentimeter-Quadraten. Wie viel Quadrate passen in die Fläche?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C49AFA-770D-683F-7A2D-D1A7F97B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68" y="2834987"/>
            <a:ext cx="2210736" cy="121340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3E5E2AD-325D-28F0-6D0A-F3D184B7AB93}"/>
              </a:ext>
            </a:extLst>
          </p:cNvPr>
          <p:cNvSpPr txBox="1"/>
          <p:nvPr/>
        </p:nvSpPr>
        <p:spPr>
          <a:xfrm>
            <a:off x="3576953" y="5388621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2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2487BF2-DD8B-4A29-63B0-F91E9EA5C581}"/>
              </a:ext>
            </a:extLst>
          </p:cNvPr>
          <p:cNvCxnSpPr>
            <a:cxnSpLocks/>
          </p:cNvCxnSpPr>
          <p:nvPr/>
        </p:nvCxnSpPr>
        <p:spPr bwMode="auto">
          <a:xfrm>
            <a:off x="2714356" y="3073782"/>
            <a:ext cx="7349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8C316A3-7EF9-F120-B061-D7EEF85E32E2}"/>
              </a:ext>
            </a:extLst>
          </p:cNvPr>
          <p:cNvCxnSpPr>
            <a:cxnSpLocks/>
          </p:cNvCxnSpPr>
          <p:nvPr/>
        </p:nvCxnSpPr>
        <p:spPr bwMode="auto">
          <a:xfrm>
            <a:off x="2571653" y="5514441"/>
            <a:ext cx="7574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3E320469-06BC-8373-8F4B-0D4CD679FBD6}"/>
              </a:ext>
            </a:extLst>
          </p:cNvPr>
          <p:cNvSpPr/>
          <p:nvPr/>
        </p:nvSpPr>
        <p:spPr>
          <a:xfrm>
            <a:off x="3613398" y="4284969"/>
            <a:ext cx="2210736" cy="340519"/>
          </a:xfrm>
          <a:prstGeom prst="wedgeRoundRectCallout">
            <a:avLst>
              <a:gd name="adj1" fmla="val -38841"/>
              <a:gd name="adj2" fmla="val 14074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Vier 6er,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das sind 4 · 6 cm.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CFD728E-22A7-2149-75AF-154A4CE2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9" t="16881" r="8292" b="18345"/>
          <a:stretch/>
        </p:blipFill>
        <p:spPr>
          <a:xfrm>
            <a:off x="3967022" y="2976172"/>
            <a:ext cx="1547953" cy="962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" name="Wolkenförmige Legende 20">
            <a:extLst>
              <a:ext uri="{FF2B5EF4-FFF2-40B4-BE49-F238E27FC236}">
                <a16:creationId xmlns:a16="http://schemas.microsoft.com/office/drawing/2014/main" id="{3FCCF2D1-89C6-5568-F4A4-F87739C428D8}"/>
              </a:ext>
            </a:extLst>
          </p:cNvPr>
          <p:cNvSpPr/>
          <p:nvPr/>
        </p:nvSpPr>
        <p:spPr>
          <a:xfrm>
            <a:off x="6436994" y="2625436"/>
            <a:ext cx="2542903" cy="1554187"/>
          </a:xfrm>
          <a:prstGeom prst="cloudCallout">
            <a:avLst>
              <a:gd name="adj1" fmla="val -47203"/>
              <a:gd name="adj2" fmla="val 4513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939800" marR="0" lvl="0" indent="-939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F65BC7E-A4EA-5774-4709-22BE4C69B36A}"/>
              </a:ext>
            </a:extLst>
          </p:cNvPr>
          <p:cNvSpPr/>
          <p:nvPr/>
        </p:nvSpPr>
        <p:spPr>
          <a:xfrm>
            <a:off x="6659921" y="4419230"/>
            <a:ext cx="674329" cy="340519"/>
          </a:xfrm>
          <a:prstGeom prst="wedgeRoundRectCallout">
            <a:avLst>
              <a:gd name="adj1" fmla="val -35394"/>
              <a:gd name="adj2" fmla="val 7920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 · 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CD16D92-B9E3-1E24-8A9D-C5EA7B9C3F6D}"/>
              </a:ext>
            </a:extLst>
          </p:cNvPr>
          <p:cNvSpPr txBox="1"/>
          <p:nvPr/>
        </p:nvSpPr>
        <p:spPr>
          <a:xfrm>
            <a:off x="6788844" y="5329775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1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4467AA8-F7AE-875B-96CA-158A488DF821}"/>
              </a:ext>
            </a:extLst>
          </p:cNvPr>
          <p:cNvCxnSpPr>
            <a:cxnSpLocks/>
          </p:cNvCxnSpPr>
          <p:nvPr/>
        </p:nvCxnSpPr>
        <p:spPr bwMode="auto">
          <a:xfrm flipV="1">
            <a:off x="7086807" y="5682238"/>
            <a:ext cx="0" cy="430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B2F229C-07E6-291A-8107-A72C6AB2F9EE}"/>
              </a:ext>
            </a:extLst>
          </p:cNvPr>
          <p:cNvSpPr txBox="1"/>
          <p:nvPr/>
        </p:nvSpPr>
        <p:spPr>
          <a:xfrm>
            <a:off x="10043285" y="5329775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2</a:t>
            </a: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B303277F-BC4F-AB41-DB75-8BEF8BC25952}"/>
              </a:ext>
            </a:extLst>
          </p:cNvPr>
          <p:cNvSpPr/>
          <p:nvPr/>
        </p:nvSpPr>
        <p:spPr>
          <a:xfrm>
            <a:off x="9357715" y="4261891"/>
            <a:ext cx="2707708" cy="578882"/>
          </a:xfrm>
          <a:prstGeom prst="wedgeRoundRectCallout">
            <a:avLst>
              <a:gd name="adj1" fmla="val -18157"/>
              <a:gd name="adj2" fmla="val 11704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Noch nicht ganz, ich zeige dir mal, wie ich die Reihen länger mache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0FCEC42-AFD3-7216-E314-CC671EE57ECA}"/>
              </a:ext>
            </a:extLst>
          </p:cNvPr>
          <p:cNvCxnSpPr>
            <a:cxnSpLocks/>
          </p:cNvCxnSpPr>
          <p:nvPr/>
        </p:nvCxnSpPr>
        <p:spPr bwMode="auto">
          <a:xfrm>
            <a:off x="5704175" y="5514441"/>
            <a:ext cx="7574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03CEFC8-7AE4-033D-4EE7-9A22890273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86600" y="6104140"/>
            <a:ext cx="3412357" cy="764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6EC75B2-F4D9-0CE3-A211-D6E029FA1B1C}"/>
              </a:ext>
            </a:extLst>
          </p:cNvPr>
          <p:cNvCxnSpPr>
            <a:cxnSpLocks/>
          </p:cNvCxnSpPr>
          <p:nvPr/>
        </p:nvCxnSpPr>
        <p:spPr bwMode="auto">
          <a:xfrm>
            <a:off x="10479907" y="5771160"/>
            <a:ext cx="0" cy="397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436E135F-07F4-1B8F-B993-B40B11F1F903}"/>
              </a:ext>
            </a:extLst>
          </p:cNvPr>
          <p:cNvCxnSpPr>
            <a:cxnSpLocks/>
          </p:cNvCxnSpPr>
          <p:nvPr/>
        </p:nvCxnSpPr>
        <p:spPr bwMode="auto">
          <a:xfrm>
            <a:off x="8126678" y="5514441"/>
            <a:ext cx="17064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594F23D6-E0C5-49F4-FF38-B084BD412D30}"/>
              </a:ext>
            </a:extLst>
          </p:cNvPr>
          <p:cNvSpPr txBox="1"/>
          <p:nvPr/>
        </p:nvSpPr>
        <p:spPr>
          <a:xfrm>
            <a:off x="142784" y="2184903"/>
            <a:ext cx="952444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Zu zweit: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Aufgaben zum geschickten</a:t>
            </a:r>
            <a:r>
              <a:rPr kumimoji="0" lang="de-DE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Zählen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stellen und kontrollieren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604891-0D17-0121-ACA2-8936E9B3C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9" t="16881" r="8292" b="18345"/>
          <a:stretch/>
        </p:blipFill>
        <p:spPr>
          <a:xfrm>
            <a:off x="593674" y="2975303"/>
            <a:ext cx="1628907" cy="1012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544512-FB75-FB29-A54C-447070889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08" y="2839248"/>
            <a:ext cx="1223617" cy="1076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214C89-AA59-834E-1E3B-A627A3FD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644" y="2759891"/>
            <a:ext cx="2210736" cy="121340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47BD680-789F-ED6E-EED5-3EB7F2DF5EC5}"/>
              </a:ext>
            </a:extLst>
          </p:cNvPr>
          <p:cNvCxnSpPr>
            <a:cxnSpLocks/>
          </p:cNvCxnSpPr>
          <p:nvPr/>
        </p:nvCxnSpPr>
        <p:spPr bwMode="auto">
          <a:xfrm>
            <a:off x="8693877" y="3058419"/>
            <a:ext cx="7349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390944B2-0918-160F-E38F-F837728FF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641" y="2950205"/>
            <a:ext cx="1152532" cy="827391"/>
          </a:xfrm>
          <a:prstGeom prst="rect">
            <a:avLst/>
          </a:prstGeom>
        </p:spPr>
      </p:pic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F6D13F94-671A-2D07-0A7F-5387CBB44802}"/>
              </a:ext>
            </a:extLst>
          </p:cNvPr>
          <p:cNvSpPr/>
          <p:nvPr/>
        </p:nvSpPr>
        <p:spPr>
          <a:xfrm>
            <a:off x="7140180" y="6269133"/>
            <a:ext cx="2315342" cy="578882"/>
          </a:xfrm>
          <a:prstGeom prst="wedgeRoundRectCallout">
            <a:avLst>
              <a:gd name="adj1" fmla="val -44776"/>
              <a:gd name="adj2" fmla="val -9685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Ach so, nee, vier 7er-Reihen, </a:t>
            </a:r>
          </a:p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das sind 4 · 7 m</a:t>
            </a:r>
            <a:r>
              <a:rPr kumimoji="0" lang="de-DE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D2D1CDD3-CACD-639D-C2BF-DBDAC0B5EFFC}"/>
              </a:ext>
            </a:extLst>
          </p:cNvPr>
          <p:cNvSpPr/>
          <p:nvPr/>
        </p:nvSpPr>
        <p:spPr>
          <a:xfrm>
            <a:off x="4080833" y="4588171"/>
            <a:ext cx="2039638" cy="817245"/>
          </a:xfrm>
          <a:prstGeom prst="wedgeRoundRectCallout">
            <a:avLst>
              <a:gd name="adj1" fmla="val -35394"/>
              <a:gd name="adj2" fmla="val 7920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Aber was passiert, wenn ich die Reihen um 1 Quadrat länger mache?</a:t>
            </a: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441DC06B-D934-CBBD-2C1E-5D85E4B7BE75}"/>
              </a:ext>
            </a:extLst>
          </p:cNvPr>
          <p:cNvSpPr/>
          <p:nvPr/>
        </p:nvSpPr>
        <p:spPr>
          <a:xfrm>
            <a:off x="2571653" y="4916670"/>
            <a:ext cx="913781" cy="340519"/>
          </a:xfrm>
          <a:prstGeom prst="wedgeRoundRectCallout">
            <a:avLst>
              <a:gd name="adj1" fmla="val -79243"/>
              <a:gd name="adj2" fmla="val 8535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Richtig!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0800DAC-A048-9DA5-6853-0DB04E9D95B1}"/>
              </a:ext>
            </a:extLst>
          </p:cNvPr>
          <p:cNvSpPr txBox="1"/>
          <p:nvPr/>
        </p:nvSpPr>
        <p:spPr>
          <a:xfrm>
            <a:off x="3967022" y="3708270"/>
            <a:ext cx="123362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8139E0E-C1B7-9F23-9087-62DEBF0ECA29}"/>
              </a:ext>
            </a:extLst>
          </p:cNvPr>
          <p:cNvSpPr txBox="1"/>
          <p:nvPr/>
        </p:nvSpPr>
        <p:spPr>
          <a:xfrm>
            <a:off x="0" y="6629230"/>
            <a:ext cx="3746269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Ademmer</a:t>
            </a:r>
            <a:r>
              <a:rPr kumimoji="0" lang="de-DE" sz="9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&amp; Prediger (2023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): http://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sima.dzlm.de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/um/5-005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D7CB500-09A8-C2A8-2723-DEA1ABEA6547}"/>
              </a:ext>
            </a:extLst>
          </p:cNvPr>
          <p:cNvGrpSpPr/>
          <p:nvPr/>
        </p:nvGrpSpPr>
        <p:grpSpPr>
          <a:xfrm>
            <a:off x="9494405" y="570882"/>
            <a:ext cx="2009104" cy="1815882"/>
            <a:chOff x="9833115" y="421920"/>
            <a:chExt cx="2009104" cy="1815882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A3282A35-DB10-45DF-9929-73B3DB8616C7}"/>
                </a:ext>
              </a:extLst>
            </p:cNvPr>
            <p:cNvSpPr txBox="1"/>
            <p:nvPr/>
          </p:nvSpPr>
          <p:spPr>
            <a:xfrm>
              <a:off x="9833115" y="421920"/>
              <a:ext cx="2009104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err="1">
                  <a:latin typeface="+mn-lt"/>
                </a:rPr>
                <a:t>Hier</a:t>
              </a:r>
              <a:r>
                <a:rPr lang="en-US" sz="1400" b="1" dirty="0">
                  <a:latin typeface="+mn-lt"/>
                </a:rPr>
                <a:t> </a:t>
              </a:r>
              <a:r>
                <a:rPr lang="en-US" sz="1400" b="1" dirty="0" err="1">
                  <a:latin typeface="+mn-lt"/>
                </a:rPr>
                <a:t>ist</a:t>
              </a:r>
              <a:r>
                <a:rPr lang="en-US" sz="1400" b="1" dirty="0">
                  <a:latin typeface="+mn-lt"/>
                </a:rPr>
                <a:t> das </a:t>
              </a:r>
              <a:r>
                <a:rPr lang="en-US" sz="1400" b="1" dirty="0" err="1">
                  <a:latin typeface="+mn-lt"/>
                </a:rPr>
                <a:t>Flächentool</a:t>
              </a:r>
              <a:r>
                <a:rPr lang="en-US" sz="1400" b="1" dirty="0">
                  <a:latin typeface="+mn-lt"/>
                </a:rPr>
                <a:t>:</a:t>
              </a:r>
            </a:p>
            <a:p>
              <a:pPr algn="l"/>
              <a:endParaRPr lang="en-US" sz="1400" b="1" dirty="0"/>
            </a:p>
            <a:p>
              <a:pPr algn="l"/>
              <a:endParaRPr lang="en-US" sz="1400" b="1" dirty="0">
                <a:latin typeface="+mn-lt"/>
              </a:endParaRPr>
            </a:p>
            <a:p>
              <a:pPr algn="l"/>
              <a:endParaRPr lang="en-US" sz="1400" b="1" dirty="0"/>
            </a:p>
            <a:p>
              <a:pPr algn="l"/>
              <a:endParaRPr lang="en-US" sz="1400" b="1" dirty="0">
                <a:latin typeface="+mn-lt"/>
              </a:endParaRPr>
            </a:p>
            <a:p>
              <a:pPr algn="l"/>
              <a:endParaRPr lang="en-US" sz="1400" b="1" dirty="0"/>
            </a:p>
            <a:p>
              <a:pPr algn="l"/>
              <a:endParaRPr lang="en-US" sz="1400" b="1" dirty="0">
                <a:latin typeface="+mn-lt"/>
              </a:endParaRPr>
            </a:p>
            <a:p>
              <a:pPr algn="l"/>
              <a:endParaRPr lang="en-US" sz="1400" b="1" dirty="0">
                <a:latin typeface="+mn-lt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B54E306-85CA-D8FE-2510-9AC481E17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85001" y="841312"/>
              <a:ext cx="563796" cy="598637"/>
            </a:xfrm>
            <a:prstGeom prst="rect">
              <a:avLst/>
            </a:prstGeom>
            <a:noFill/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72A81CC-4495-766D-01D9-839982235A92}"/>
                </a:ext>
              </a:extLst>
            </p:cNvPr>
            <p:cNvSpPr txBox="1"/>
            <p:nvPr/>
          </p:nvSpPr>
          <p:spPr>
            <a:xfrm>
              <a:off x="9914408" y="1744745"/>
              <a:ext cx="16930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https://</a:t>
              </a:r>
              <a:r>
                <a:rPr kumimoji="0" lang="de-DE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sima.dzlm.de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/um/5-005-flaechentool</a:t>
              </a: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8FA7AFE-2351-100C-EA5C-5EE1117F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01451" y="746221"/>
              <a:ext cx="944330" cy="944330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1E189E4B-65F8-A0C0-4029-0847A80D74A1}"/>
              </a:ext>
            </a:extLst>
          </p:cNvPr>
          <p:cNvSpPr txBox="1"/>
          <p:nvPr/>
        </p:nvSpPr>
        <p:spPr>
          <a:xfrm>
            <a:off x="7928149" y="3777596"/>
            <a:ext cx="27287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200" dirty="0"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B97B6B-9746-A5D9-6B7E-3A96D1EEE310}"/>
              </a:ext>
            </a:extLst>
          </p:cNvPr>
          <p:cNvSpPr txBox="1"/>
          <p:nvPr/>
        </p:nvSpPr>
        <p:spPr>
          <a:xfrm>
            <a:off x="10813707" y="3628550"/>
            <a:ext cx="27287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200" dirty="0">
              <a:latin typeface="+mn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814915-FD53-19FB-1872-7196B87825B9}"/>
              </a:ext>
            </a:extLst>
          </p:cNvPr>
          <p:cNvSpPr txBox="1"/>
          <p:nvPr/>
        </p:nvSpPr>
        <p:spPr>
          <a:xfrm>
            <a:off x="13719361" y="3479504"/>
            <a:ext cx="27287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200" dirty="0">
              <a:latin typeface="+mn-lt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BED7C1-2410-0B42-6220-2DD198D28AB7}"/>
              </a:ext>
            </a:extLst>
          </p:cNvPr>
          <p:cNvSpPr txBox="1"/>
          <p:nvPr/>
        </p:nvSpPr>
        <p:spPr>
          <a:xfrm>
            <a:off x="1576009" y="3749171"/>
            <a:ext cx="483902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pPr algn="l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Quadrate</a:t>
            </a:r>
          </a:p>
        </p:txBody>
      </p:sp>
    </p:spTree>
    <p:extLst>
      <p:ext uri="{BB962C8B-B14F-4D97-AF65-F5344CB8AC3E}">
        <p14:creationId xmlns:p14="http://schemas.microsoft.com/office/powerpoint/2010/main" val="42606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8" grpId="0" animBg="1"/>
      <p:bldP spid="21" grpId="0" animBg="1"/>
      <p:bldP spid="23" grpId="0" animBg="1"/>
      <p:bldP spid="24" grpId="0"/>
      <p:bldP spid="26" grpId="0"/>
      <p:bldP spid="29" grpId="0" build="p" animBg="1"/>
      <p:bldP spid="52" grpId="0"/>
      <p:bldP spid="32" grpId="0" animBg="1"/>
      <p:bldP spid="35" grpId="0" animBg="1"/>
      <p:bldP spid="36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7E07A8-17A2-C643-0C21-7E0F6103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9" y="333564"/>
            <a:ext cx="7125236" cy="396000"/>
          </a:xfrm>
        </p:spPr>
        <p:txBody>
          <a:bodyPr/>
          <a:lstStyle/>
          <a:p>
            <a:r>
              <a:rPr lang="de-DE" sz="2600" dirty="0"/>
              <a:t>Übt zu dritt mit dem Flächentool: </a:t>
            </a:r>
            <a:br>
              <a:rPr lang="de-DE" sz="2600" dirty="0"/>
            </a:br>
            <a:r>
              <a:rPr lang="de-DE" sz="2600" dirty="0" err="1"/>
              <a:t>Rechtecksflächen</a:t>
            </a:r>
            <a:r>
              <a:rPr lang="de-DE" sz="2600" dirty="0"/>
              <a:t> beschreiben und bestimmen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02031B-CB48-8D1E-25DA-17AC44B8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6" y="2231868"/>
            <a:ext cx="2333377" cy="12807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D01EB7-FBD5-7F30-F49D-1B28142FFE3B}"/>
              </a:ext>
            </a:extLst>
          </p:cNvPr>
          <p:cNvSpPr txBox="1"/>
          <p:nvPr/>
        </p:nvSpPr>
        <p:spPr>
          <a:xfrm>
            <a:off x="768419" y="4643038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Lehrkraft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-Kind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E94A057B-898F-7CED-0EDC-8FE852194D19}"/>
              </a:ext>
            </a:extLst>
          </p:cNvPr>
          <p:cNvSpPr/>
          <p:nvPr/>
        </p:nvSpPr>
        <p:spPr>
          <a:xfrm>
            <a:off x="905691" y="3192232"/>
            <a:ext cx="1750423" cy="661851"/>
          </a:xfrm>
          <a:prstGeom prst="wedgeRoundRectCallout">
            <a:avLst>
              <a:gd name="adj1" fmla="val -55659"/>
              <a:gd name="adj2" fmla="val 67763"/>
              <a:gd name="adj3" fmla="val 16667"/>
            </a:avLst>
          </a:prstGeom>
        </p:spPr>
        <p:txBody>
          <a:bodyPr wrap="square" rtlCol="0" anchor="ctr">
            <a:spAutoFit/>
          </a:bodyPr>
          <a:lstStyle/>
          <a:p>
            <a:pPr marL="939800" marR="0" lvl="0" indent="-939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042B5D99-F713-BAC3-5F90-304B426631F0}"/>
              </a:ext>
            </a:extLst>
          </p:cNvPr>
          <p:cNvSpPr/>
          <p:nvPr/>
        </p:nvSpPr>
        <p:spPr>
          <a:xfrm>
            <a:off x="238276" y="3575571"/>
            <a:ext cx="2614912" cy="817245"/>
          </a:xfrm>
          <a:prstGeom prst="wedgeRoundRectCallout">
            <a:avLst>
              <a:gd name="adj1" fmla="val 23003"/>
              <a:gd name="adj2" fmla="val 8273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Ich ziehe dieses Rechteck auf, zeige es euch aber nicht. Welchen Flächeninhalt hat es?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C49AFA-770D-683F-7A2D-D1A7F97B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67" y="2231867"/>
            <a:ext cx="2318715" cy="121340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3E5E2AD-325D-28F0-6D0A-F3D184B7AB93}"/>
              </a:ext>
            </a:extLst>
          </p:cNvPr>
          <p:cNvSpPr txBox="1"/>
          <p:nvPr/>
        </p:nvSpPr>
        <p:spPr>
          <a:xfrm>
            <a:off x="3449280" y="4621753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Lehrkraft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-Kind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2487BF2-DD8B-4A29-63B0-F91E9EA5C581}"/>
              </a:ext>
            </a:extLst>
          </p:cNvPr>
          <p:cNvCxnSpPr>
            <a:cxnSpLocks/>
          </p:cNvCxnSpPr>
          <p:nvPr/>
        </p:nvCxnSpPr>
        <p:spPr bwMode="auto">
          <a:xfrm>
            <a:off x="2714356" y="2470662"/>
            <a:ext cx="7349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8C316A3-7EF9-F120-B061-D7EEF85E32E2}"/>
              </a:ext>
            </a:extLst>
          </p:cNvPr>
          <p:cNvCxnSpPr>
            <a:cxnSpLocks/>
          </p:cNvCxnSpPr>
          <p:nvPr/>
        </p:nvCxnSpPr>
        <p:spPr bwMode="auto">
          <a:xfrm>
            <a:off x="2571653" y="4841706"/>
            <a:ext cx="7574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3E320469-06BC-8373-8F4B-0D4CD679FBD6}"/>
              </a:ext>
            </a:extLst>
          </p:cNvPr>
          <p:cNvSpPr/>
          <p:nvPr/>
        </p:nvSpPr>
        <p:spPr>
          <a:xfrm>
            <a:off x="3231006" y="3567441"/>
            <a:ext cx="3271852" cy="817245"/>
          </a:xfrm>
          <a:prstGeom prst="wedgeRoundRectCallout">
            <a:avLst>
              <a:gd name="adj1" fmla="val -35394"/>
              <a:gd name="adj2" fmla="val 7920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Ich verrate Euch nur</a:t>
            </a:r>
            <a:r>
              <a:rPr lang="de-DE" sz="1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es ist 6 cm breit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und 4 cm hoch. Wie breit sind die Reihen, und wie viele Reihen ist es hoch?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CFD728E-22A7-2149-75AF-154A4CE2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9" t="16881" r="8292" b="33332"/>
          <a:stretch/>
        </p:blipFill>
        <p:spPr>
          <a:xfrm>
            <a:off x="3967022" y="2334953"/>
            <a:ext cx="1633678" cy="73983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" name="Wolkenförmige Legende 20">
            <a:extLst>
              <a:ext uri="{FF2B5EF4-FFF2-40B4-BE49-F238E27FC236}">
                <a16:creationId xmlns:a16="http://schemas.microsoft.com/office/drawing/2014/main" id="{3FCCF2D1-89C6-5568-F4A4-F87739C428D8}"/>
              </a:ext>
            </a:extLst>
          </p:cNvPr>
          <p:cNvSpPr/>
          <p:nvPr/>
        </p:nvSpPr>
        <p:spPr>
          <a:xfrm>
            <a:off x="6436994" y="2022316"/>
            <a:ext cx="2542903" cy="1554187"/>
          </a:xfrm>
          <a:prstGeom prst="cloudCallout">
            <a:avLst>
              <a:gd name="adj1" fmla="val -47203"/>
              <a:gd name="adj2" fmla="val 4513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939800" marR="0" lvl="0" indent="-939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49E07D7-D622-99CB-7CFD-0C46DFB6A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39" r="-8823" b="18345"/>
          <a:stretch/>
        </p:blipFill>
        <p:spPr>
          <a:xfrm>
            <a:off x="6788844" y="1884073"/>
            <a:ext cx="2348116" cy="14487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F65BC7E-A4EA-5774-4709-22BE4C69B36A}"/>
              </a:ext>
            </a:extLst>
          </p:cNvPr>
          <p:cNvSpPr/>
          <p:nvPr/>
        </p:nvSpPr>
        <p:spPr>
          <a:xfrm>
            <a:off x="6659921" y="3577747"/>
            <a:ext cx="2394858" cy="817245"/>
          </a:xfrm>
          <a:prstGeom prst="wedgeRoundRectCallout">
            <a:avLst>
              <a:gd name="adj1" fmla="val -35394"/>
              <a:gd name="adj2" fmla="val 7920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Ich stelle mir das vor.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Es hat vier 6er-Reihen. </a:t>
            </a:r>
          </a:p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Welche Aufgabe passt dazu?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CD16D92-B9E3-1E24-8A9D-C5EA7B9C3F6D}"/>
              </a:ext>
            </a:extLst>
          </p:cNvPr>
          <p:cNvSpPr txBox="1"/>
          <p:nvPr/>
        </p:nvSpPr>
        <p:spPr>
          <a:xfrm>
            <a:off x="6788844" y="4621753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2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34467AA8-F7AE-875B-96CA-158A488DF821}"/>
              </a:ext>
            </a:extLst>
          </p:cNvPr>
          <p:cNvCxnSpPr>
            <a:cxnSpLocks/>
          </p:cNvCxnSpPr>
          <p:nvPr/>
        </p:nvCxnSpPr>
        <p:spPr bwMode="auto">
          <a:xfrm flipV="1">
            <a:off x="4019757" y="5087228"/>
            <a:ext cx="0" cy="430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B2F229C-07E6-291A-8107-A72C6AB2F9EE}"/>
              </a:ext>
            </a:extLst>
          </p:cNvPr>
          <p:cNvSpPr txBox="1"/>
          <p:nvPr/>
        </p:nvSpPr>
        <p:spPr>
          <a:xfrm>
            <a:off x="10043285" y="4652713"/>
            <a:ext cx="20221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Kind 3</a:t>
            </a:r>
          </a:p>
        </p:txBody>
      </p:sp>
      <p:sp>
        <p:nvSpPr>
          <p:cNvPr id="27" name="Wolkenförmige Legende 26">
            <a:extLst>
              <a:ext uri="{FF2B5EF4-FFF2-40B4-BE49-F238E27FC236}">
                <a16:creationId xmlns:a16="http://schemas.microsoft.com/office/drawing/2014/main" id="{BE25494F-07FA-51A0-D840-AE04030B57B0}"/>
              </a:ext>
            </a:extLst>
          </p:cNvPr>
          <p:cNvSpPr/>
          <p:nvPr/>
        </p:nvSpPr>
        <p:spPr>
          <a:xfrm>
            <a:off x="9648191" y="2515833"/>
            <a:ext cx="2082256" cy="87667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939800" marR="0" lvl="0" indent="-939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688EECE-CC69-9D28-3273-C282D9AED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39" t="67583" r="-8823" b="18345"/>
          <a:stretch/>
        </p:blipFill>
        <p:spPr>
          <a:xfrm>
            <a:off x="9631271" y="2758042"/>
            <a:ext cx="3348519" cy="4673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B303277F-BC4F-AB41-DB75-8BEF8BC25952}"/>
              </a:ext>
            </a:extLst>
          </p:cNvPr>
          <p:cNvSpPr/>
          <p:nvPr/>
        </p:nvSpPr>
        <p:spPr>
          <a:xfrm>
            <a:off x="9357715" y="3539589"/>
            <a:ext cx="2707708" cy="817245"/>
          </a:xfrm>
          <a:prstGeom prst="wedgeRoundRectCallout">
            <a:avLst>
              <a:gd name="adj1" fmla="val -35394"/>
              <a:gd name="adj2" fmla="val 7920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Zu „vier 6er“ passt 4 ·  6, also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passen 4 · 6 cm</a:t>
            </a:r>
            <a:r>
              <a:rPr kumimoji="0" lang="de-DE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Quadrate hinein. </a:t>
            </a:r>
          </a:p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Haben wir alles richtig gemacht?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0FCEC42-AFD3-7216-E314-CC671EE57ECA}"/>
              </a:ext>
            </a:extLst>
          </p:cNvPr>
          <p:cNvCxnSpPr>
            <a:cxnSpLocks/>
          </p:cNvCxnSpPr>
          <p:nvPr/>
        </p:nvCxnSpPr>
        <p:spPr bwMode="auto">
          <a:xfrm>
            <a:off x="5704175" y="4806419"/>
            <a:ext cx="7574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03CEFC8-7AE4-033D-4EE7-9A22890273BB}"/>
              </a:ext>
            </a:extLst>
          </p:cNvPr>
          <p:cNvCxnSpPr>
            <a:cxnSpLocks/>
          </p:cNvCxnSpPr>
          <p:nvPr/>
        </p:nvCxnSpPr>
        <p:spPr bwMode="auto">
          <a:xfrm flipH="1">
            <a:off x="4001614" y="5453612"/>
            <a:ext cx="6497343" cy="817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6EC75B2-F4D9-0CE3-A211-D6E029FA1B1C}"/>
              </a:ext>
            </a:extLst>
          </p:cNvPr>
          <p:cNvCxnSpPr>
            <a:cxnSpLocks/>
          </p:cNvCxnSpPr>
          <p:nvPr/>
        </p:nvCxnSpPr>
        <p:spPr bwMode="auto">
          <a:xfrm>
            <a:off x="10479907" y="5044215"/>
            <a:ext cx="0" cy="397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436E135F-07F4-1B8F-B993-B40B11F1F903}"/>
              </a:ext>
            </a:extLst>
          </p:cNvPr>
          <p:cNvCxnSpPr>
            <a:cxnSpLocks/>
          </p:cNvCxnSpPr>
          <p:nvPr/>
        </p:nvCxnSpPr>
        <p:spPr bwMode="auto">
          <a:xfrm>
            <a:off x="8126678" y="4810100"/>
            <a:ext cx="17064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5AADB1A9-D0BF-3781-569C-0309EC9E4965}"/>
              </a:ext>
            </a:extLst>
          </p:cNvPr>
          <p:cNvSpPr txBox="1"/>
          <p:nvPr/>
        </p:nvSpPr>
        <p:spPr>
          <a:xfrm>
            <a:off x="4119879" y="2439633"/>
            <a:ext cx="934140" cy="58684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D8EEAC0-7C81-7A8D-EB16-C2C7B65ADD21}"/>
              </a:ext>
            </a:extLst>
          </p:cNvPr>
          <p:cNvSpPr txBox="1"/>
          <p:nvPr/>
        </p:nvSpPr>
        <p:spPr>
          <a:xfrm>
            <a:off x="696793" y="2560868"/>
            <a:ext cx="934140" cy="58684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94F23D6-E0C5-49F4-FF38-B084BD412D30}"/>
              </a:ext>
            </a:extLst>
          </p:cNvPr>
          <p:cNvSpPr txBox="1"/>
          <p:nvPr/>
        </p:nvSpPr>
        <p:spPr>
          <a:xfrm>
            <a:off x="153019" y="1532473"/>
            <a:ext cx="952444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Immer ein Kind spielt die Lehrkraft, wechselt euch ab.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93763BDA-B8B7-ACFA-92A2-4E8656818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8380" y="724051"/>
            <a:ext cx="944330" cy="944330"/>
          </a:xfrm>
          <a:prstGeom prst="rect">
            <a:avLst/>
          </a:prstGeom>
        </p:spPr>
      </p:pic>
      <p:sp>
        <p:nvSpPr>
          <p:cNvPr id="59" name="Abgerundete rechteckige Legende 58">
            <a:extLst>
              <a:ext uri="{FF2B5EF4-FFF2-40B4-BE49-F238E27FC236}">
                <a16:creationId xmlns:a16="http://schemas.microsoft.com/office/drawing/2014/main" id="{7DDE0992-CB46-9A6E-E104-244D6D1DA50E}"/>
              </a:ext>
            </a:extLst>
          </p:cNvPr>
          <p:cNvSpPr/>
          <p:nvPr/>
        </p:nvSpPr>
        <p:spPr>
          <a:xfrm>
            <a:off x="4050309" y="5660697"/>
            <a:ext cx="2045691" cy="578882"/>
          </a:xfrm>
          <a:prstGeom prst="wedgeRoundRectCallout">
            <a:avLst>
              <a:gd name="adj1" fmla="val -38862"/>
              <a:gd name="adj2" fmla="val -13352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7938" marR="0" lvl="0" indent="-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Richtig, jetzt dürft ihr es in dem Tool anschauen!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38F9762-0488-7BD8-9BBC-E3066C819B0D}"/>
              </a:ext>
            </a:extLst>
          </p:cNvPr>
          <p:cNvGrpSpPr/>
          <p:nvPr/>
        </p:nvGrpSpPr>
        <p:grpSpPr>
          <a:xfrm>
            <a:off x="4150846" y="2459499"/>
            <a:ext cx="1553329" cy="926864"/>
            <a:chOff x="4150846" y="2459499"/>
            <a:chExt cx="1553329" cy="926864"/>
          </a:xfrm>
        </p:grpSpPr>
        <p:sp>
          <p:nvSpPr>
            <p:cNvPr id="61" name="Geschweifte Klammer links 60">
              <a:extLst>
                <a:ext uri="{FF2B5EF4-FFF2-40B4-BE49-F238E27FC236}">
                  <a16:creationId xmlns:a16="http://schemas.microsoft.com/office/drawing/2014/main" id="{919A4EEC-3246-2744-0029-6A5A20BC1B3B}"/>
                </a:ext>
              </a:extLst>
            </p:cNvPr>
            <p:cNvSpPr/>
            <p:nvPr/>
          </p:nvSpPr>
          <p:spPr bwMode="auto">
            <a:xfrm flipH="1">
              <a:off x="5072641" y="2459499"/>
              <a:ext cx="158286" cy="558273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" pitchFamily="2" charset="77"/>
                <a:ea typeface="ＭＳ Ｐゴシック" charset="-128"/>
              </a:endParaRP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2AD40B59-E2F0-C096-5A74-D6F5E9B78925}"/>
                </a:ext>
              </a:extLst>
            </p:cNvPr>
            <p:cNvSpPr txBox="1"/>
            <p:nvPr/>
          </p:nvSpPr>
          <p:spPr>
            <a:xfrm>
              <a:off x="5165250" y="2636270"/>
              <a:ext cx="5389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radley Hand" pitchFamily="2" charset="77"/>
                  <a:ea typeface="ＭＳ Ｐゴシック" charset="-128"/>
                </a:rPr>
                <a:t>4 cm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radley Hand" pitchFamily="2" charset="77"/>
                  <a:ea typeface="ＭＳ Ｐゴシック" charset="-128"/>
                </a:rPr>
              </a:b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radley Hand" pitchFamily="2" charset="77"/>
                  <a:ea typeface="ＭＳ Ｐゴシック" charset="-128"/>
                </a:rPr>
                <a:t>hoch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" pitchFamily="2" charset="77"/>
                <a:ea typeface="ＭＳ Ｐゴシック" charset="-128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828505C4-CE41-3EAE-5C7E-121700A6C364}"/>
                </a:ext>
              </a:extLst>
            </p:cNvPr>
            <p:cNvSpPr txBox="1"/>
            <p:nvPr/>
          </p:nvSpPr>
          <p:spPr>
            <a:xfrm>
              <a:off x="4221403" y="3140142"/>
              <a:ext cx="14827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radley Hand" pitchFamily="2" charset="77"/>
                  <a:ea typeface="ＭＳ Ｐゴシック" charset="-128"/>
                </a:rPr>
                <a:t>6 cm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radley Hand" pitchFamily="2" charset="77"/>
                  <a:ea typeface="ＭＳ Ｐゴシック" charset="-128"/>
                </a:rPr>
                <a:t>breit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" pitchFamily="2" charset="77"/>
                <a:ea typeface="ＭＳ Ｐゴシック" charset="-128"/>
              </a:endParaRPr>
            </a:p>
          </p:txBody>
        </p:sp>
        <p:sp>
          <p:nvSpPr>
            <p:cNvPr id="63" name="Geschweifte Klammer links 62">
              <a:extLst>
                <a:ext uri="{FF2B5EF4-FFF2-40B4-BE49-F238E27FC236}">
                  <a16:creationId xmlns:a16="http://schemas.microsoft.com/office/drawing/2014/main" id="{A296610D-EB0C-A3B5-C5FF-A224DCD70C97}"/>
                </a:ext>
              </a:extLst>
            </p:cNvPr>
            <p:cNvSpPr/>
            <p:nvPr/>
          </p:nvSpPr>
          <p:spPr bwMode="auto">
            <a:xfrm rot="5400000" flipH="1">
              <a:off x="4523859" y="2680597"/>
              <a:ext cx="166458" cy="912483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" pitchFamily="2" charset="77"/>
                <a:ea typeface="ＭＳ Ｐゴシック" charset="-128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F8AD1E0A-D7FC-006F-2F99-AF1AB0664A13}"/>
              </a:ext>
            </a:extLst>
          </p:cNvPr>
          <p:cNvSpPr txBox="1"/>
          <p:nvPr/>
        </p:nvSpPr>
        <p:spPr>
          <a:xfrm>
            <a:off x="112783" y="6627168"/>
            <a:ext cx="3746269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Ademmer</a:t>
            </a:r>
            <a:r>
              <a:rPr kumimoji="0" lang="de-DE" sz="9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&amp; Prediger (2023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): http://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sima.dzlm.de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/um/5-005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4B4C05B-5D5F-1644-AB7F-D920A449735C}"/>
              </a:ext>
            </a:extLst>
          </p:cNvPr>
          <p:cNvGrpSpPr/>
          <p:nvPr/>
        </p:nvGrpSpPr>
        <p:grpSpPr>
          <a:xfrm>
            <a:off x="9833115" y="421920"/>
            <a:ext cx="2009104" cy="1815882"/>
            <a:chOff x="9833115" y="421920"/>
            <a:chExt cx="2009104" cy="1815882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45BB256-9F8A-0A3F-00A2-5FD22DCAB78D}"/>
                </a:ext>
              </a:extLst>
            </p:cNvPr>
            <p:cNvSpPr txBox="1"/>
            <p:nvPr/>
          </p:nvSpPr>
          <p:spPr>
            <a:xfrm>
              <a:off x="9833115" y="421920"/>
              <a:ext cx="2009104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 err="1">
                  <a:latin typeface="+mn-lt"/>
                </a:rPr>
                <a:t>Hier</a:t>
              </a:r>
              <a:r>
                <a:rPr lang="en-US" sz="1400" b="1" dirty="0">
                  <a:latin typeface="+mn-lt"/>
                </a:rPr>
                <a:t> </a:t>
              </a:r>
              <a:r>
                <a:rPr lang="en-US" sz="1400" b="1" dirty="0" err="1">
                  <a:latin typeface="+mn-lt"/>
                </a:rPr>
                <a:t>ist</a:t>
              </a:r>
              <a:r>
                <a:rPr lang="en-US" sz="1400" b="1" dirty="0">
                  <a:latin typeface="+mn-lt"/>
                </a:rPr>
                <a:t> das </a:t>
              </a:r>
              <a:r>
                <a:rPr lang="en-US" sz="1400" b="1" dirty="0" err="1">
                  <a:latin typeface="+mn-lt"/>
                </a:rPr>
                <a:t>Flächentool</a:t>
              </a:r>
              <a:r>
                <a:rPr lang="en-US" sz="1400" b="1" dirty="0">
                  <a:latin typeface="+mn-lt"/>
                </a:rPr>
                <a:t>:</a:t>
              </a: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/>
            </a:p>
            <a:p>
              <a:pPr algn="l"/>
              <a:endParaRPr lang="en-US" sz="1400" dirty="0">
                <a:latin typeface="+mn-lt"/>
              </a:endParaRPr>
            </a:p>
            <a:p>
              <a:pPr algn="l"/>
              <a:endParaRPr lang="en-US" sz="1400" dirty="0">
                <a:latin typeface="+mn-lt"/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DF8BAE5-B1D3-6B42-16F5-38B6EDDE6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85001" y="841312"/>
              <a:ext cx="563796" cy="598637"/>
            </a:xfrm>
            <a:prstGeom prst="rect">
              <a:avLst/>
            </a:prstGeom>
            <a:noFill/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AE9FF7A8-4523-C9BF-9565-93C3639252C2}"/>
                </a:ext>
              </a:extLst>
            </p:cNvPr>
            <p:cNvSpPr txBox="1"/>
            <p:nvPr/>
          </p:nvSpPr>
          <p:spPr>
            <a:xfrm>
              <a:off x="9914408" y="1744745"/>
              <a:ext cx="16930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https://</a:t>
              </a:r>
              <a:r>
                <a:rPr kumimoji="0" lang="de-DE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sima.dzlm.de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/um/5-005-flaechentool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B7DF7DA-1DB1-34BE-35DF-029C84A6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01451" y="746221"/>
              <a:ext cx="944330" cy="944330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38AF3E3-A745-4A15-F912-37E110A8404E}"/>
              </a:ext>
            </a:extLst>
          </p:cNvPr>
          <p:cNvSpPr txBox="1"/>
          <p:nvPr/>
        </p:nvSpPr>
        <p:spPr>
          <a:xfrm>
            <a:off x="7909824" y="3069485"/>
            <a:ext cx="489023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pPr algn="l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Quadrate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6288C1-1E18-2DDC-A75C-CA0A482744EC}"/>
              </a:ext>
            </a:extLst>
          </p:cNvPr>
          <p:cNvSpPr txBox="1"/>
          <p:nvPr/>
        </p:nvSpPr>
        <p:spPr>
          <a:xfrm>
            <a:off x="11200821" y="2815604"/>
            <a:ext cx="489023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pPr algn="l"/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8" grpId="0" animBg="1"/>
      <p:bldP spid="21" grpId="0" animBg="1"/>
      <p:bldP spid="23" grpId="0" animBg="1"/>
      <p:bldP spid="24" grpId="0"/>
      <p:bldP spid="26" grpId="0"/>
      <p:bldP spid="27" grpId="0" animBg="1"/>
      <p:bldP spid="29" grpId="0" build="p" animBg="1"/>
      <p:bldP spid="43" grpId="0" animBg="1"/>
      <p:bldP spid="44" grpId="0" animBg="1"/>
      <p:bldP spid="52" grpId="0"/>
      <p:bldP spid="59" grpId="0" animBg="1"/>
      <p:bldP spid="4" grpId="0"/>
    </p:bldLst>
  </p:timing>
</p:sld>
</file>

<file path=ppt/theme/theme1.xml><?xml version="1.0" encoding="utf-8"?>
<a:theme xmlns:a="http://schemas.openxmlformats.org/drawingml/2006/main" name="3_Content Folien">
  <a:themeElements>
    <a:clrScheme name="DZLM">
      <a:dk1>
        <a:sysClr val="windowText" lastClr="000000"/>
      </a:dk1>
      <a:lt1>
        <a:srgbClr val="FFFFFF"/>
      </a:lt1>
      <a:dk2>
        <a:srgbClr val="327A86"/>
      </a:dk2>
      <a:lt2>
        <a:srgbClr val="F8B44F"/>
      </a:lt2>
      <a:accent1>
        <a:srgbClr val="327A86"/>
      </a:accent1>
      <a:accent2>
        <a:srgbClr val="A44168"/>
      </a:accent2>
      <a:accent3>
        <a:srgbClr val="737373"/>
      </a:accent3>
      <a:accent4>
        <a:srgbClr val="F8B44F"/>
      </a:accent4>
      <a:accent5>
        <a:srgbClr val="000000"/>
      </a:accent5>
      <a:accent6>
        <a:srgbClr val="FFFFFF"/>
      </a:accent6>
      <a:hlink>
        <a:srgbClr val="327A86"/>
      </a:hlink>
      <a:folHlink>
        <a:srgbClr val="327A86"/>
      </a:folHlink>
    </a:clrScheme>
    <a:fontScheme name="DZL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939800" indent="-939800" algn="l">
          <a:defRPr sz="1800" b="1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  <a:ln>
          <a:noFill/>
        </a:ln>
      </a:spPr>
      <a:bodyPr wrap="square">
        <a:spAutoFit/>
      </a:bodyPr>
      <a:lstStyle>
        <a:defPPr algn="l">
          <a:defRPr sz="2000" dirty="0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ZLM_Materialvorlage-mit-Beispielseiten_2021-10-18.potx" id="{A0D54F44-059B-49F3-879C-4D58EE8C4FA4}" vid="{BF7B2B45-D649-4D22-B1CE-A734156E32F3}"/>
    </a:ext>
  </a:extLst>
</a:theme>
</file>

<file path=ppt/theme/theme2.xml><?xml version="1.0" encoding="utf-8"?>
<a:theme xmlns:a="http://schemas.openxmlformats.org/drawingml/2006/main" name="RICHTIG_Zwischenfolien-Fortbildende">
  <a:themeElements>
    <a:clrScheme name="Benutzerdefiniert 4">
      <a:dk1>
        <a:sysClr val="windowText" lastClr="000000"/>
      </a:dk1>
      <a:lt1>
        <a:srgbClr val="FFFFFF"/>
      </a:lt1>
      <a:dk2>
        <a:srgbClr val="327A86"/>
      </a:dk2>
      <a:lt2>
        <a:srgbClr val="F8B44F"/>
      </a:lt2>
      <a:accent1>
        <a:srgbClr val="737373"/>
      </a:accent1>
      <a:accent2>
        <a:srgbClr val="C8D2D8"/>
      </a:accent2>
      <a:accent3>
        <a:srgbClr val="A44168"/>
      </a:accent3>
      <a:accent4>
        <a:srgbClr val="CCDEE1"/>
      </a:accent4>
      <a:accent5>
        <a:srgbClr val="FDECD3"/>
      </a:accent5>
      <a:accent6>
        <a:srgbClr val="CDB987"/>
      </a:accent6>
      <a:hlink>
        <a:srgbClr val="327A86"/>
      </a:hlink>
      <a:folHlink>
        <a:srgbClr val="327A86"/>
      </a:folHlink>
    </a:clrScheme>
    <a:fontScheme name="DZL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>
          <a:spcBef>
            <a:spcPts val="400"/>
          </a:spcBef>
          <a:defRPr sz="1800" dirty="0">
            <a:latin typeface="Calibri"/>
            <a:cs typeface="Calibri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ZLM_Materialvorlage-mit-Beispielseiten_2021-10-18.potx" id="{A0D54F44-059B-49F3-879C-4D58EE8C4FA4}" vid="{3F6BA7A5-1C95-4177-A9CF-B5D97CE4C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Macintosh PowerPoint</Application>
  <PresentationFormat>Breitbild</PresentationFormat>
  <Paragraphs>77</Paragraphs>
  <Slides>5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Bradley Hand</vt:lpstr>
      <vt:lpstr>Calibri</vt:lpstr>
      <vt:lpstr>Calibri Normal</vt:lpstr>
      <vt:lpstr>Calibri Regular</vt:lpstr>
      <vt:lpstr>Comic Sans MS</vt:lpstr>
      <vt:lpstr>Wingdings</vt:lpstr>
      <vt:lpstr>3_Content Folien</vt:lpstr>
      <vt:lpstr>RICHTIG_Zwischenfolien-Fortbildende</vt:lpstr>
      <vt:lpstr>PowerPoint-Präsentation</vt:lpstr>
      <vt:lpstr>Fachdidaktischer Hintergrund: Lernschritte auf dem Lernpfad hin zur Flächenformel</vt:lpstr>
      <vt:lpstr>Ein digitales Tool und zwei Übungsaufgaben für die sensibelsten Schritte</vt:lpstr>
      <vt:lpstr>Übt zu zweit mit dem Flächentool: Geschicktes Zählen</vt:lpstr>
      <vt:lpstr>Übt zu dritt mit dem Flächentool:  Rechtecksflächen beschreiben und bestimmen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binden wir die digitale Werkzeuge ein?</dc:title>
  <dc:creator>Susanne Prediger</dc:creator>
  <cp:lastModifiedBy>Susanne Prediger</cp:lastModifiedBy>
  <cp:revision>9</cp:revision>
  <dcterms:created xsi:type="dcterms:W3CDTF">2023-09-21T10:50:20Z</dcterms:created>
  <dcterms:modified xsi:type="dcterms:W3CDTF">2023-09-23T10:06:17Z</dcterms:modified>
</cp:coreProperties>
</file>